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28"/>
  </p:notesMasterIdLst>
  <p:handoutMasterIdLst>
    <p:handoutMasterId r:id="rId29"/>
  </p:handoutMasterIdLst>
  <p:sldIdLst>
    <p:sldId id="2385" r:id="rId5"/>
    <p:sldId id="1593" r:id="rId6"/>
    <p:sldId id="1604" r:id="rId7"/>
    <p:sldId id="1605" r:id="rId8"/>
    <p:sldId id="1606" r:id="rId9"/>
    <p:sldId id="1607" r:id="rId10"/>
    <p:sldId id="1608" r:id="rId11"/>
    <p:sldId id="1612" r:id="rId12"/>
    <p:sldId id="1609" r:id="rId13"/>
    <p:sldId id="1610" r:id="rId14"/>
    <p:sldId id="1615" r:id="rId15"/>
    <p:sldId id="1616" r:id="rId16"/>
    <p:sldId id="1617" r:id="rId17"/>
    <p:sldId id="1618" r:id="rId18"/>
    <p:sldId id="1620" r:id="rId19"/>
    <p:sldId id="1621" r:id="rId20"/>
    <p:sldId id="1622" r:id="rId21"/>
    <p:sldId id="1623" r:id="rId22"/>
    <p:sldId id="1600" r:id="rId23"/>
    <p:sldId id="1602" r:id="rId24"/>
    <p:sldId id="1603" r:id="rId25"/>
    <p:sldId id="286" r:id="rId26"/>
    <p:sldId id="2387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48"/>
    <a:srgbClr val="6F7D8B"/>
    <a:srgbClr val="5B6771"/>
    <a:srgbClr val="E2E2E2"/>
    <a:srgbClr val="CBCBCB"/>
    <a:srgbClr val="D0D0D0"/>
    <a:srgbClr val="FAFAFA"/>
    <a:srgbClr val="0067AA"/>
    <a:srgbClr val="00263E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0157" autoAdjust="0"/>
  </p:normalViewPr>
  <p:slideViewPr>
    <p:cSldViewPr snapToGrid="0" snapToObjects="1">
      <p:cViewPr varScale="1">
        <p:scale>
          <a:sx n="51" d="100"/>
          <a:sy n="51" d="100"/>
        </p:scale>
        <p:origin x="55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75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Segoe UI" panose="020B0502040204020203" pitchFamily="34" charset="0"/>
              </a:rPr>
              <a:t>5/5/2021</a:t>
            </a:fld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21T17:43:55.012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21T17:43:55.012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21T21:25:59.75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21T21:25:59.75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21T17:43:55.012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21T17:43:55.012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21T17:43:55.012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8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the country/Sample table to the control parameter anchor (upside down question mark)</a:t>
            </a:r>
          </a:p>
          <a:p>
            <a:endParaRPr lang="en-US" dirty="0"/>
          </a:p>
          <a:p>
            <a:r>
              <a:rPr lang="en-US" dirty="0"/>
              <a:t>In macro settings, group by Country fields – it basically filters the data before running each record.</a:t>
            </a:r>
          </a:p>
          <a:p>
            <a:r>
              <a:rPr lang="en-US" dirty="0"/>
              <a:t>In the questions tab, just map the input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32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have the “different schema” warning while pulling in a list of files using the wildcard.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99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have all of the files manually dragged and dropped onto the canvas then connected to the union tool.</a:t>
            </a:r>
          </a:p>
          <a:p>
            <a:endParaRPr lang="en-US" dirty="0"/>
          </a:p>
          <a:p>
            <a:r>
              <a:rPr lang="en-US" dirty="0"/>
              <a:t>We usually won’t have all the files in a single location or there could be thousands of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2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full file path using a control parameter.</a:t>
            </a:r>
          </a:p>
          <a:p>
            <a:endParaRPr lang="en-US" dirty="0"/>
          </a:p>
          <a:p>
            <a:r>
              <a:rPr lang="en-US" dirty="0"/>
              <a:t>Set File Format to “-1” – it forces </a:t>
            </a:r>
            <a:r>
              <a:rPr lang="en-US" dirty="0" err="1"/>
              <a:t>alteryx</a:t>
            </a:r>
            <a:r>
              <a:rPr lang="en-US" dirty="0"/>
              <a:t> to find the correct file type by using the extension.</a:t>
            </a:r>
          </a:p>
          <a:p>
            <a:endParaRPr lang="en-US" dirty="0"/>
          </a:p>
          <a:p>
            <a:r>
              <a:rPr lang="en-US" dirty="0"/>
              <a:t>In the Interface Designer properties, set the output mode to “auto configure by name” – this acts as a union tool configured by 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67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all files (regardless of directory) by using the directory tool, (union if you have too), then you can just map the full path to the macro control parameter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69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find the order of locations to visit.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78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the data from Distance tool to Filter tool end to end until we find our complete location order. This could be 100’s or 1000’s of times….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colors of the labels and that we are finding the next location, which then becomes our origin for the next “Iteration”</a:t>
            </a:r>
          </a:p>
          <a:p>
            <a:endParaRPr lang="en-US" dirty="0"/>
          </a:p>
          <a:p>
            <a:r>
              <a:rPr lang="en-US" dirty="0"/>
              <a:t>I only dragged the iterative output macro tool to the front of the process because visually, that is what is happening. </a:t>
            </a:r>
          </a:p>
          <a:p>
            <a:endParaRPr lang="en-US" dirty="0"/>
          </a:p>
          <a:p>
            <a:r>
              <a:rPr lang="en-US" dirty="0"/>
              <a:t>Make sure to set the input and output macro tools in the Interface designer.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532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macro will run as many times as we have locations to figure out the full list, in 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74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0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macros = “For Loop”</a:t>
            </a:r>
          </a:p>
          <a:p>
            <a:r>
              <a:rPr lang="en-US" dirty="0"/>
              <a:t>Iterative Macro = “while Loop”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Remember to click on the “Survey” button and locate the survey that matches this session’s title to provide feedback.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It should take you less than a minute to complete the survey.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60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07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straight forward macro of sampling the first set of records and returning the rest in a second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8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manually change the sample Data number for each version copied.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7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Numeric Up Down tool allows the user to change the number of records to sample. Note that the input and output labels now have macro input/output 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84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records to sample is controlled in the macro. The entire process is conducted in the blue macro.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9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want to pull a set number of records for country =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9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Sample Size would typically be an interface variable like in our standard macro, but we want to change the number for each country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95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control parameters are used here</a:t>
            </a:r>
          </a:p>
          <a:p>
            <a:r>
              <a:rPr lang="en-US" dirty="0"/>
              <a:t>Country – We’ll use this to group records later. </a:t>
            </a:r>
          </a:p>
          <a:p>
            <a:r>
              <a:rPr lang="en-US" dirty="0"/>
              <a:t>Sample – we’ll pass through the number of records per country. This replaces the Numeric Up Down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3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image" Target="../media/image7.png"/><Relationship Id="rId9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svg"/><Relationship Id="rId2" Type="http://schemas.openxmlformats.org/officeDocument/2006/relationships/customXml" Target="../ink/ink5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customXml" Target="../ink/ink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svg"/><Relationship Id="rId2" Type="http://schemas.openxmlformats.org/officeDocument/2006/relationships/customXml" Target="../ink/ink7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customXml" Target="../ink/ink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svg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customXml" Target="../ink/ink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svg"/><Relationship Id="rId2" Type="http://schemas.openxmlformats.org/officeDocument/2006/relationships/customXml" Target="../ink/ink1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customXml" Target="../ink/ink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00.png"/><Relationship Id="rId4" Type="http://schemas.openxmlformats.org/officeDocument/2006/relationships/customXml" Target="../ink/ink1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765" y="2302015"/>
            <a:ext cx="6849248" cy="1234440"/>
          </a:xfrm>
        </p:spPr>
        <p:txBody>
          <a:bodyPr wrap="square" anchor="b"/>
          <a:lstStyle>
            <a:lvl1pPr algn="l">
              <a:defRPr sz="38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16765" y="3624424"/>
            <a:ext cx="6192104" cy="6138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619" y="4487241"/>
            <a:ext cx="7292594" cy="355601"/>
          </a:xfrm>
        </p:spPr>
        <p:txBody>
          <a:bodyPr anchor="b"/>
          <a:lstStyle>
            <a:lvl1pPr marL="7938" indent="-7938" algn="l"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618" y="5057676"/>
            <a:ext cx="6835395" cy="355601"/>
          </a:xfr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Company </a:t>
            </a:r>
            <a:r>
              <a:rPr lang="en-US"/>
              <a:t>and Title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4090803" y="5346382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723" y="5342302"/>
                <a:ext cx="7920" cy="7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62A8407-9EE6-FB44-A976-C31610C34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849"/>
          <a:stretch/>
        </p:blipFill>
        <p:spPr>
          <a:xfrm rot="16200000">
            <a:off x="6541661" y="1206743"/>
            <a:ext cx="6857999" cy="444451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40F0378-36AA-114F-8CDD-D24B3F75C7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618" y="827693"/>
            <a:ext cx="1216846" cy="3687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5647BE-E427-F44B-9C96-C8F703D4A507}"/>
              </a:ext>
            </a:extLst>
          </p:cNvPr>
          <p:cNvSpPr/>
          <p:nvPr userDrawn="1"/>
        </p:nvSpPr>
        <p:spPr>
          <a:xfrm rot="16200000">
            <a:off x="-484633" y="945013"/>
            <a:ext cx="1143000" cy="173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no 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3D628F-E7BF-F54C-B8C8-FEC6594A8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827272" y="0"/>
            <a:ext cx="2361553" cy="351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CD91F7-EEC8-5D4A-9814-280042BC0C97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DE5400-46F7-6944-8202-FED9ECB25348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C61480F-9394-EF4D-B0C5-01B3D40EB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827272" y="0"/>
            <a:ext cx="2361553" cy="3517900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5349" y="2223123"/>
            <a:ext cx="5021574" cy="3885280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44" y="-50016"/>
            <a:ext cx="10522226" cy="906517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03EF29D3-0297-7D44-A1E9-2359124DFD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05524" y="2232549"/>
            <a:ext cx="5484966" cy="3885281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BE7DF43-5158-EB4A-AED5-85681EBCBB0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32283" y="1743219"/>
            <a:ext cx="5004930" cy="37808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A677812-7A90-124D-817A-5E77E102B85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4413" y="1762072"/>
            <a:ext cx="5462129" cy="378087"/>
          </a:xfrm>
        </p:spPr>
        <p:txBody>
          <a:bodyPr/>
          <a:lstStyle>
            <a:lvl1pPr>
              <a:buNone/>
              <a:defRPr lang="en-US" sz="2000" b="1" i="0" kern="1200" dirty="0" smtClean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6E34A-6F05-7844-9C25-053B105383CA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8961C4-52A6-F444-8AFD-35397CBC4F68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6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5349" y="2223123"/>
            <a:ext cx="5021574" cy="3885280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44" y="-50017"/>
            <a:ext cx="10522226" cy="906517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03EF29D3-0297-7D44-A1E9-2359124DFD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05524" y="2232549"/>
            <a:ext cx="5484966" cy="3885281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BE7DF43-5158-EB4A-AED5-85681EBCBB0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32283" y="1743219"/>
            <a:ext cx="5004930" cy="37808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i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A677812-7A90-124D-817A-5E77E102B85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4413" y="1762072"/>
            <a:ext cx="5462129" cy="378087"/>
          </a:xfrm>
        </p:spPr>
        <p:txBody>
          <a:bodyPr/>
          <a:lstStyle>
            <a:lvl1pPr>
              <a:buNone/>
              <a:defRPr lang="en-US" sz="2000" b="1" i="0" kern="1200" dirty="0" smtClean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6E34A-6F05-7844-9C25-053B105383CA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8961C4-52A6-F444-8AFD-35397CBC4F68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4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1367464-5F9C-8246-B3CB-D292F83C7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827272" y="0"/>
            <a:ext cx="2361553" cy="3517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4014061"/>
            <a:ext cx="10968072" cy="585731"/>
          </a:xfrm>
        </p:spPr>
        <p:txBody>
          <a:bodyPr wrap="square"/>
          <a:lstStyle>
            <a:lvl1pPr>
              <a:defRPr sz="2400"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48AD4D2E-53B3-B544-95F5-1B0E2C2B4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-10619"/>
            <a:ext cx="3808413" cy="389681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9D571AB-6CE7-0B41-B5F9-7334E590B8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12848" y="-10619"/>
            <a:ext cx="5381965" cy="389681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A5DEB08E-726A-1442-A115-9A23D82E15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99249" y="-10620"/>
            <a:ext cx="2789575" cy="389681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8FD26D1F-71EE-B64C-94C0-C9EB2731160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207" y="4840822"/>
            <a:ext cx="10968073" cy="1129351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6EE4F-3621-744E-AB79-A7871AB9DA56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9A77E6-32D6-124E-AEBC-28AFB877B10D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thrid heading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51C31E2-ADC9-2246-B80E-52FEEE3A15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827272" y="0"/>
            <a:ext cx="2361553" cy="3517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348" y="3658602"/>
            <a:ext cx="10670384" cy="754262"/>
          </a:xfrm>
        </p:spPr>
        <p:txBody>
          <a:bodyPr wrap="square"/>
          <a:lstStyle>
            <a:lvl1pPr>
              <a:defRPr sz="2400"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Content Placeholder 17">
            <a:extLst>
              <a:ext uri="{FF2B5EF4-FFF2-40B4-BE49-F238E27FC236}">
                <a16:creationId xmlns:a16="http://schemas.microsoft.com/office/drawing/2014/main" id="{E05B33D3-FD5C-7B42-A0A3-9C5C63FE4E6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348" y="4580677"/>
            <a:ext cx="10504452" cy="1549185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BDA89-7D7C-8747-8560-1711D71BEE7D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F4993-EDE9-BE49-8AC2-62C9C34C4EC7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142087-67D6-084A-A37C-191C77F18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7" r="1"/>
          <a:stretch/>
        </p:blipFill>
        <p:spPr>
          <a:xfrm rot="10800000">
            <a:off x="4602147" y="0"/>
            <a:ext cx="7586678" cy="3808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1974B-F56E-A04E-B655-3B59BB7DD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7" r="1"/>
          <a:stretch/>
        </p:blipFill>
        <p:spPr>
          <a:xfrm rot="10800000">
            <a:off x="15074" y="-14988"/>
            <a:ext cx="7586678" cy="38080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C405CE-7794-E142-A7A9-6C593030C7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5213" y="-14988"/>
            <a:ext cx="10058400" cy="48155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17">
            <a:extLst>
              <a:ext uri="{FF2B5EF4-FFF2-40B4-BE49-F238E27FC236}">
                <a16:creationId xmlns:a16="http://schemas.microsoft.com/office/drawing/2014/main" id="{D7378A1B-E78A-9544-9E35-6DA6C943C4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74323" y="5042849"/>
            <a:ext cx="10466682" cy="1549185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F5E86-6445-0742-9AB6-7CB86D3A9758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043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8C39BB-9946-5145-A959-B596497322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-1" y="-2894"/>
            <a:ext cx="3405529" cy="68608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66C645-D823-B442-BCDA-93F11C2A7D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175" y="1093738"/>
            <a:ext cx="5016624" cy="3710979"/>
          </a:xfrm>
        </p:spPr>
        <p:txBody>
          <a:bodyPr wrap="square" anchor="ctr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8369DCFD-BB7F-7E47-8F11-E5D10CFF800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455175" y="4646539"/>
            <a:ext cx="5016624" cy="1327874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 sz="2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 sz="1800"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tabLst/>
              <a:defRPr sz="1800"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tabLst/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566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8C39BB-9946-5145-A959-B596497322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-1" y="-2894"/>
            <a:ext cx="3405529" cy="68608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66C645-D823-B442-BCDA-93F11C2A7D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5175" y="2583710"/>
            <a:ext cx="9125638" cy="3588489"/>
          </a:xfrm>
        </p:spPr>
        <p:txBody>
          <a:bodyPr wrap="square" anchor="t"/>
          <a:lstStyle>
            <a:lvl1pPr>
              <a:lnSpc>
                <a:spcPct val="10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205505-654E-8D42-AB7D-E9D973178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6813" y="2057400"/>
            <a:ext cx="8682326" cy="200696"/>
          </a:xfrm>
        </p:spPr>
        <p:txBody>
          <a:bodyPr vert="horz" wrap="square" lIns="0" tIns="15875" rIns="0" bIns="0" rtlCol="0">
            <a:spAutoFit/>
          </a:bodyPr>
          <a:lstStyle>
            <a:lvl1pPr algn="l">
              <a:buNone/>
              <a:defRPr lang="en-US" sz="1200" cap="all" spc="280" baseline="0" dirty="0">
                <a:latin typeface="+mj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125"/>
              </a:spcBef>
              <a:tabLst>
                <a:tab pos="1590040" algn="l"/>
                <a:tab pos="3114675" algn="l"/>
                <a:tab pos="3709035" algn="l"/>
                <a:tab pos="4933950" algn="l"/>
                <a:tab pos="7229475" algn="l"/>
              </a:tabLst>
            </a:pPr>
            <a:r>
              <a:rPr lang="en-US" dirty="0"/>
              <a:t>Wayfinding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5034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767" y="3014877"/>
            <a:ext cx="8683046" cy="1234440"/>
          </a:xfrm>
        </p:spPr>
        <p:txBody>
          <a:bodyPr wrap="square" anchor="t"/>
          <a:lstStyle>
            <a:lvl1pPr algn="l"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768" y="5074673"/>
            <a:ext cx="4631778" cy="355601"/>
          </a:xfrm>
        </p:spPr>
        <p:txBody>
          <a:bodyPr anchor="b"/>
          <a:lstStyle>
            <a:lvl1pPr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767" y="5521283"/>
            <a:ext cx="4631779" cy="355601"/>
          </a:xfr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4090803" y="5181282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6723" y="5177202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8C5FC9-E24A-E74A-BAE4-82FD2D9DA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67" y="2544302"/>
            <a:ext cx="8683046" cy="355601"/>
          </a:xfrm>
        </p:spPr>
        <p:txBody>
          <a:bodyPr anchor="b"/>
          <a:lstStyle>
            <a:lvl1pPr algn="l">
              <a:buNone/>
              <a:defRPr sz="1600" b="0" cap="all" baseline="0"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Wayfinding or </a:t>
            </a:r>
            <a:r>
              <a:rPr lang="en-US" dirty="0" err="1"/>
              <a:t>SECtion</a:t>
            </a:r>
            <a:r>
              <a:rPr lang="en-US" dirty="0"/>
              <a:t> number heading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14:cNvPr>
              <p14:cNvContentPartPr/>
              <p14:nvPr userDrawn="1"/>
            </p14:nvContentPartPr>
            <p14:xfrm>
              <a:off x="4090802" y="2311005"/>
              <a:ext cx="240" cy="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6722" y="230692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3E30A92-D01E-F642-B0BB-5C8BCDFFA68E}"/>
              </a:ext>
            </a:extLst>
          </p:cNvPr>
          <p:cNvSpPr/>
          <p:nvPr userDrawn="1"/>
        </p:nvSpPr>
        <p:spPr>
          <a:xfrm>
            <a:off x="0" y="1104900"/>
            <a:ext cx="201168" cy="4610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01F34-C529-9F41-AB24-862BA0CC8643}"/>
              </a:ext>
            </a:extLst>
          </p:cNvPr>
          <p:cNvSpPr txBox="1"/>
          <p:nvPr userDrawn="1"/>
        </p:nvSpPr>
        <p:spPr bwMode="white">
          <a:xfrm flipH="1">
            <a:off x="612886" y="6566165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©2021 Alteryx, Inc.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14D7D-0C3B-E044-9C1E-895E0844EDA6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A0C3FB-1228-864F-ADFC-D005EC630D73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2A2F29-3A07-4544-A6C9-1989199D508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8273162" y="0"/>
            <a:ext cx="3915664" cy="58329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082C857-76E3-D146-8BB7-25B061C03C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4817" y="6480173"/>
            <a:ext cx="629970" cy="1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767" y="3014877"/>
            <a:ext cx="8683046" cy="1234440"/>
          </a:xfrm>
        </p:spPr>
        <p:txBody>
          <a:bodyPr wrap="square" anchor="t"/>
          <a:lstStyle>
            <a:lvl1pPr algn="l">
              <a:defRPr sz="3800" b="0" cap="none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768" y="5074673"/>
            <a:ext cx="4631778" cy="355601"/>
          </a:xfrm>
        </p:spPr>
        <p:txBody>
          <a:bodyPr anchor="b"/>
          <a:lstStyle>
            <a:lvl1pPr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767" y="5521283"/>
            <a:ext cx="4631779" cy="355601"/>
          </a:xfr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4090803" y="5181282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723" y="5177202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8C5FC9-E24A-E74A-BAE4-82FD2D9DA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67" y="2544302"/>
            <a:ext cx="8682326" cy="355601"/>
          </a:xfrm>
        </p:spPr>
        <p:txBody>
          <a:bodyPr anchor="b"/>
          <a:lstStyle>
            <a:lvl1pPr algn="l">
              <a:buNone/>
              <a:defRPr sz="1600" b="0" cap="all" baseline="0">
                <a:solidFill>
                  <a:schemeClr val="accent4">
                    <a:lumMod val="75000"/>
                    <a:alpha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Wayfinding or </a:t>
            </a:r>
            <a:r>
              <a:rPr lang="en-US" dirty="0" err="1"/>
              <a:t>SECtion</a:t>
            </a:r>
            <a:r>
              <a:rPr lang="en-US" dirty="0"/>
              <a:t> number heading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14:cNvPr>
              <p14:cNvContentPartPr/>
              <p14:nvPr userDrawn="1"/>
            </p14:nvContentPartPr>
            <p14:xfrm>
              <a:off x="4090802" y="2311005"/>
              <a:ext cx="240" cy="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722" y="230692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3E30A92-D01E-F642-B0BB-5C8BCDFFA68E}"/>
              </a:ext>
            </a:extLst>
          </p:cNvPr>
          <p:cNvSpPr/>
          <p:nvPr userDrawn="1"/>
        </p:nvSpPr>
        <p:spPr>
          <a:xfrm>
            <a:off x="0" y="1104900"/>
            <a:ext cx="201168" cy="46101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01F34-C529-9F41-AB24-862BA0CC8643}"/>
              </a:ext>
            </a:extLst>
          </p:cNvPr>
          <p:cNvSpPr txBox="1"/>
          <p:nvPr userDrawn="1"/>
        </p:nvSpPr>
        <p:spPr bwMode="white">
          <a:xfrm flipH="1">
            <a:off x="612886" y="6566165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©2021 Alteryx, Inc.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14D7D-0C3B-E044-9C1E-895E0844EDA6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A0C3FB-1228-864F-ADFC-D005EC630D73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2A2F29-3A07-4544-A6C9-1989199D50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273162" y="0"/>
            <a:ext cx="3915664" cy="58329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700E108-8A8D-914C-BD4B-7197E9A2CE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4817" y="6480173"/>
            <a:ext cx="629970" cy="1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5989" y="2303026"/>
            <a:ext cx="6452532" cy="1234440"/>
          </a:xfrm>
        </p:spPr>
        <p:txBody>
          <a:bodyPr wrap="square" anchor="b"/>
          <a:lstStyle>
            <a:lvl1pPr algn="l">
              <a:defRPr sz="38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165989" y="3587727"/>
            <a:ext cx="6400970" cy="6138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9843" y="4488249"/>
            <a:ext cx="6400970" cy="355601"/>
          </a:xfrm>
        </p:spPr>
        <p:txBody>
          <a:bodyPr anchor="b"/>
          <a:lstStyle>
            <a:lvl1pPr marL="7938" indent="-7938" algn="l"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9842" y="5077536"/>
            <a:ext cx="4631779" cy="355601"/>
          </a:xfr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8765989" y="4840196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1909" y="4836116"/>
                <a:ext cx="7920" cy="79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01A5F905-9C3C-E943-821D-8F9CC00243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0809" y="825608"/>
            <a:ext cx="1216846" cy="3687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16C5EE-4B05-7541-80AE-FC2E5410682A}"/>
              </a:ext>
            </a:extLst>
          </p:cNvPr>
          <p:cNvSpPr/>
          <p:nvPr userDrawn="1"/>
        </p:nvSpPr>
        <p:spPr>
          <a:xfrm rot="16200000">
            <a:off x="11543920" y="945013"/>
            <a:ext cx="1143000" cy="173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E0B90FD-6B90-AA41-8E83-3176697FA6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637213" cy="6870947"/>
          </a:xfrm>
          <a:custGeom>
            <a:avLst/>
            <a:gdLst>
              <a:gd name="connsiteX0" fmla="*/ 0 w 5637213"/>
              <a:gd name="connsiteY0" fmla="*/ 0 h 6867525"/>
              <a:gd name="connsiteX1" fmla="*/ 5637213 w 5637213"/>
              <a:gd name="connsiteY1" fmla="*/ 0 h 6867525"/>
              <a:gd name="connsiteX2" fmla="*/ 5637213 w 5637213"/>
              <a:gd name="connsiteY2" fmla="*/ 1101478 h 6867525"/>
              <a:gd name="connsiteX3" fmla="*/ 4722813 w 5637213"/>
              <a:gd name="connsiteY3" fmla="*/ 1101478 h 6867525"/>
              <a:gd name="connsiteX4" fmla="*/ 4722813 w 5637213"/>
              <a:gd name="connsiteY4" fmla="*/ 5711578 h 6867525"/>
              <a:gd name="connsiteX5" fmla="*/ 5637213 w 5637213"/>
              <a:gd name="connsiteY5" fmla="*/ 5711578 h 6867525"/>
              <a:gd name="connsiteX6" fmla="*/ 5637213 w 5637213"/>
              <a:gd name="connsiteY6" fmla="*/ 6867525 h 6867525"/>
              <a:gd name="connsiteX7" fmla="*/ 0 w 5637213"/>
              <a:gd name="connsiteY7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37213" h="6867525">
                <a:moveTo>
                  <a:pt x="0" y="0"/>
                </a:moveTo>
                <a:lnTo>
                  <a:pt x="5637213" y="0"/>
                </a:lnTo>
                <a:lnTo>
                  <a:pt x="5637213" y="1101478"/>
                </a:lnTo>
                <a:lnTo>
                  <a:pt x="4722813" y="1101478"/>
                </a:lnTo>
                <a:lnTo>
                  <a:pt x="4722813" y="5711578"/>
                </a:lnTo>
                <a:lnTo>
                  <a:pt x="5637213" y="5711578"/>
                </a:lnTo>
                <a:lnTo>
                  <a:pt x="5637213" y="6867525"/>
                </a:lnTo>
                <a:lnTo>
                  <a:pt x="0" y="68675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6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766" y="3014877"/>
            <a:ext cx="9140247" cy="1234440"/>
          </a:xfrm>
        </p:spPr>
        <p:txBody>
          <a:bodyPr wrap="square" anchor="t"/>
          <a:lstStyle>
            <a:lvl1pPr algn="l">
              <a:defRPr sz="38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768" y="5074673"/>
            <a:ext cx="4631778" cy="355601"/>
          </a:xfrm>
        </p:spPr>
        <p:txBody>
          <a:bodyPr anchor="b"/>
          <a:lstStyle>
            <a:lvl1pPr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767" y="5521283"/>
            <a:ext cx="4631779" cy="355601"/>
          </a:xfr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4090803" y="5181282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723" y="5177202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8C5FC9-E24A-E74A-BAE4-82FD2D9DA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67" y="2544302"/>
            <a:ext cx="9139286" cy="355601"/>
          </a:xfrm>
        </p:spPr>
        <p:txBody>
          <a:bodyPr anchor="b"/>
          <a:lstStyle>
            <a:lvl1pPr algn="l">
              <a:buNone/>
              <a:defRPr sz="1600" b="0" cap="all" baseline="0">
                <a:solidFill>
                  <a:schemeClr val="accent2">
                    <a:alpha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Wayfinding or </a:t>
            </a:r>
            <a:r>
              <a:rPr lang="en-US" dirty="0" err="1"/>
              <a:t>SECtion</a:t>
            </a:r>
            <a:r>
              <a:rPr lang="en-US" dirty="0"/>
              <a:t> number heading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14:cNvPr>
              <p14:cNvContentPartPr/>
              <p14:nvPr userDrawn="1"/>
            </p14:nvContentPartPr>
            <p14:xfrm>
              <a:off x="4090802" y="2311005"/>
              <a:ext cx="240" cy="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722" y="230692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3E30A92-D01E-F642-B0BB-5C8BCDFFA68E}"/>
              </a:ext>
            </a:extLst>
          </p:cNvPr>
          <p:cNvSpPr/>
          <p:nvPr userDrawn="1"/>
        </p:nvSpPr>
        <p:spPr>
          <a:xfrm>
            <a:off x="0" y="1104900"/>
            <a:ext cx="201168" cy="4610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01F34-C529-9F41-AB24-862BA0CC8643}"/>
              </a:ext>
            </a:extLst>
          </p:cNvPr>
          <p:cNvSpPr txBox="1"/>
          <p:nvPr userDrawn="1"/>
        </p:nvSpPr>
        <p:spPr bwMode="white">
          <a:xfrm flipH="1">
            <a:off x="612886" y="6566165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©2021 Alteryx, Inc.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14D7D-0C3B-E044-9C1E-895E0844EDA6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A0C3FB-1228-864F-ADFC-D005EC630D73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2A2F29-3A07-4544-A6C9-1989199D50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273162" y="0"/>
            <a:ext cx="3915664" cy="58329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5D35549-F081-A845-96EA-4C21FABF8B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4817" y="6480173"/>
            <a:ext cx="629970" cy="1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eep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766" y="3014877"/>
            <a:ext cx="9597445" cy="1234440"/>
          </a:xfrm>
        </p:spPr>
        <p:txBody>
          <a:bodyPr wrap="square" anchor="t"/>
          <a:lstStyle>
            <a:lvl1pPr algn="l">
              <a:defRPr sz="38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768" y="5074673"/>
            <a:ext cx="4631778" cy="355601"/>
          </a:xfrm>
        </p:spPr>
        <p:txBody>
          <a:bodyPr anchor="b"/>
          <a:lstStyle>
            <a:lvl1pPr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767" y="5521283"/>
            <a:ext cx="4631779" cy="355601"/>
          </a:xfr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4090803" y="5181282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723" y="5177202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8C5FC9-E24A-E74A-BAE4-82FD2D9DA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67" y="2544302"/>
            <a:ext cx="9597446" cy="355601"/>
          </a:xfrm>
        </p:spPr>
        <p:txBody>
          <a:bodyPr anchor="b"/>
          <a:lstStyle>
            <a:lvl1pPr algn="l">
              <a:buNone/>
              <a:defRPr sz="1600" b="0" cap="all" baseline="0">
                <a:solidFill>
                  <a:schemeClr val="accent3">
                    <a:alpha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Wayfinding or </a:t>
            </a:r>
            <a:r>
              <a:rPr lang="en-US" dirty="0" err="1"/>
              <a:t>SECtion</a:t>
            </a:r>
            <a:r>
              <a:rPr lang="en-US" dirty="0"/>
              <a:t> number heading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14:cNvPr>
              <p14:cNvContentPartPr/>
              <p14:nvPr userDrawn="1"/>
            </p14:nvContentPartPr>
            <p14:xfrm>
              <a:off x="4090802" y="2311005"/>
              <a:ext cx="240" cy="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722" y="230692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3E30A92-D01E-F642-B0BB-5C8BCDFFA68E}"/>
              </a:ext>
            </a:extLst>
          </p:cNvPr>
          <p:cNvSpPr/>
          <p:nvPr userDrawn="1"/>
        </p:nvSpPr>
        <p:spPr>
          <a:xfrm>
            <a:off x="0" y="1104900"/>
            <a:ext cx="201168" cy="4610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01F34-C529-9F41-AB24-862BA0CC8643}"/>
              </a:ext>
            </a:extLst>
          </p:cNvPr>
          <p:cNvSpPr txBox="1"/>
          <p:nvPr userDrawn="1"/>
        </p:nvSpPr>
        <p:spPr bwMode="white">
          <a:xfrm flipH="1">
            <a:off x="612886" y="6566165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©2021 Alteryx, Inc.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14D7D-0C3B-E044-9C1E-895E0844EDA6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A0C3FB-1228-864F-ADFC-D005EC630D73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2A2F29-3A07-4544-A6C9-1989199D50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273162" y="0"/>
            <a:ext cx="3915664" cy="58329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7E1DA41-7F0D-AE4E-9F38-542A77C036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4817" y="6480173"/>
            <a:ext cx="629970" cy="1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766" y="3014877"/>
            <a:ext cx="9597445" cy="1234440"/>
          </a:xfrm>
        </p:spPr>
        <p:txBody>
          <a:bodyPr wrap="square" anchor="t"/>
          <a:lstStyle>
            <a:lvl1pPr algn="l">
              <a:defRPr sz="3800" b="0" cap="none" baseline="0">
                <a:solidFill>
                  <a:srgbClr val="6F7D8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768" y="5074673"/>
            <a:ext cx="4631778" cy="355601"/>
          </a:xfrm>
        </p:spPr>
        <p:txBody>
          <a:bodyPr anchor="b"/>
          <a:lstStyle>
            <a:lvl1pPr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1767" y="5521283"/>
            <a:ext cx="4631779" cy="355601"/>
          </a:xfr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Role / Division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4090803" y="5181282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723" y="5177202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8C5FC9-E24A-E74A-BAE4-82FD2D9DA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67" y="2544302"/>
            <a:ext cx="9597446" cy="355601"/>
          </a:xfrm>
        </p:spPr>
        <p:txBody>
          <a:bodyPr anchor="b"/>
          <a:lstStyle>
            <a:lvl1pPr algn="l">
              <a:buNone/>
              <a:defRPr sz="1600" b="0" cap="all" baseline="0">
                <a:solidFill>
                  <a:schemeClr val="accent3">
                    <a:alpha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Wayfinding or </a:t>
            </a:r>
            <a:r>
              <a:rPr lang="en-US" dirty="0" err="1"/>
              <a:t>SECtion</a:t>
            </a:r>
            <a:r>
              <a:rPr lang="en-US" dirty="0"/>
              <a:t> number heading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14:cNvPr>
              <p14:cNvContentPartPr/>
              <p14:nvPr userDrawn="1"/>
            </p14:nvContentPartPr>
            <p14:xfrm>
              <a:off x="4090802" y="2311005"/>
              <a:ext cx="240" cy="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CA9A2-6702-BF40-A145-840BA257A6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6722" y="230692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3E30A92-D01E-F642-B0BB-5C8BCDFFA68E}"/>
              </a:ext>
            </a:extLst>
          </p:cNvPr>
          <p:cNvSpPr/>
          <p:nvPr userDrawn="1"/>
        </p:nvSpPr>
        <p:spPr>
          <a:xfrm>
            <a:off x="0" y="1104900"/>
            <a:ext cx="201168" cy="461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101F34-C529-9F41-AB24-862BA0CC8643}"/>
              </a:ext>
            </a:extLst>
          </p:cNvPr>
          <p:cNvSpPr txBox="1"/>
          <p:nvPr userDrawn="1"/>
        </p:nvSpPr>
        <p:spPr bwMode="white">
          <a:xfrm flipH="1">
            <a:off x="612886" y="6566165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©2021 Alteryx, Inc.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14D7D-0C3B-E044-9C1E-895E0844EDA6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A0C3FB-1228-864F-ADFC-D005EC630D73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2A2F29-3A07-4544-A6C9-1989199D50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273162" y="0"/>
            <a:ext cx="3915664" cy="583299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7E1DA41-7F0D-AE4E-9F38-542A77C036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4817" y="6480173"/>
            <a:ext cx="629970" cy="1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007" y="1707210"/>
            <a:ext cx="5286340" cy="4409632"/>
          </a:xfrm>
        </p:spPr>
        <p:txBody>
          <a:bodyPr/>
          <a:lstStyle>
            <a:lvl1pPr marL="12700" indent="-12700">
              <a:lnSpc>
                <a:spcPct val="100000"/>
              </a:lnSpc>
              <a:spcBef>
                <a:spcPts val="1500"/>
              </a:spcBef>
              <a:buClr>
                <a:schemeClr val="accent2"/>
              </a:buClr>
              <a:buNone/>
              <a:tabLst/>
              <a:defRPr sz="2800">
                <a:solidFill>
                  <a:schemeClr val="accent1"/>
                </a:solidFill>
              </a:defRPr>
            </a:lvl1pPr>
            <a:lvl2pPr marL="12700" indent="0">
              <a:lnSpc>
                <a:spcPct val="110000"/>
              </a:lnSpc>
              <a:spcBef>
                <a:spcPts val="1400"/>
              </a:spcBef>
              <a:buClr>
                <a:schemeClr val="accent2"/>
              </a:buClr>
              <a:buNone/>
              <a:tabLst/>
              <a:defRPr sz="2400">
                <a:solidFill>
                  <a:schemeClr val="tx2"/>
                </a:solidFill>
              </a:defRPr>
            </a:lvl2pPr>
            <a:lvl3pPr marL="409575" indent="-198438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tabLst/>
              <a:defRPr sz="1800">
                <a:solidFill>
                  <a:schemeClr val="tx2"/>
                </a:solidFill>
              </a:defRPr>
            </a:lvl3pPr>
            <a:lvl4pPr marL="581025" indent="-158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tabLst/>
              <a:defRPr sz="1600">
                <a:solidFill>
                  <a:schemeClr val="tx2"/>
                </a:solidFill>
              </a:defRPr>
            </a:lvl4pPr>
            <a:lvl5pPr marL="754063" indent="-158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tabLst/>
              <a:defRPr sz="1400"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9241-60E2-BD4D-A685-5D1AB4BE9872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92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2FACDF-0EB1-FA49-A95E-F3CB95788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849"/>
          <a:stretch/>
        </p:blipFill>
        <p:spPr>
          <a:xfrm rot="16200000">
            <a:off x="6537569" y="1206744"/>
            <a:ext cx="6857999" cy="4444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FADC40-FCE7-2343-9ADF-496BD9145C59}"/>
              </a:ext>
            </a:extLst>
          </p:cNvPr>
          <p:cNvSpPr txBox="1"/>
          <p:nvPr userDrawn="1"/>
        </p:nvSpPr>
        <p:spPr>
          <a:xfrm>
            <a:off x="618604" y="2031887"/>
            <a:ext cx="2617787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</a:rPr>
              <a:t>Thank you 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E39A2A-E7CB-FF4D-925D-DD9E4CEB7F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918" y="4674565"/>
            <a:ext cx="8219006" cy="355601"/>
          </a:xfrm>
        </p:spPr>
        <p:txBody>
          <a:bodyPr anchor="b"/>
          <a:lstStyle>
            <a:lvl1pPr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85196A9-3218-8443-A9E0-59B936EE28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7918" y="5103595"/>
            <a:ext cx="8219009" cy="355601"/>
          </a:xfr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Speaker contact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A77A82-2E26-A740-9C44-A20924772DA1}"/>
                  </a:ext>
                </a:extLst>
              </p14:cNvPr>
              <p14:cNvContentPartPr/>
              <p14:nvPr userDrawn="1"/>
            </p14:nvContentPartPr>
            <p14:xfrm>
              <a:off x="4090803" y="5432665"/>
              <a:ext cx="240" cy="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A77A82-2E26-A740-9C44-A20924772D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6723" y="542858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Subtitle 2">
            <a:extLst>
              <a:ext uri="{FF2B5EF4-FFF2-40B4-BE49-F238E27FC236}">
                <a16:creationId xmlns:a16="http://schemas.microsoft.com/office/drawing/2014/main" id="{0C1556EE-2135-D944-ACEA-9F558C979A5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8603" y="3414460"/>
            <a:ext cx="5933009" cy="6138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lang="en-US" sz="2000" smtClean="0">
                <a:solidFill>
                  <a:schemeClr val="accent2"/>
                </a:solidFill>
                <a:effectLst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0C1605A-D40E-3540-ABC8-BCAFD4B46E08}"/>
              </a:ext>
            </a:extLst>
          </p:cNvPr>
          <p:cNvSpPr txBox="1">
            <a:spLocks/>
          </p:cNvSpPr>
          <p:nvPr userDrawn="1"/>
        </p:nvSpPr>
        <p:spPr>
          <a:xfrm>
            <a:off x="618603" y="5975962"/>
            <a:ext cx="3250391" cy="355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8125" indent="-238125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969963" indent="-1666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143000" indent="-1381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err="1"/>
              <a:t>alteryx.com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FF4B822-043A-A14E-BF06-BF6664333B4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618" y="827693"/>
            <a:ext cx="1216846" cy="3687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CBF192-3A3D-904C-8583-940A6BB7A3CE}"/>
              </a:ext>
            </a:extLst>
          </p:cNvPr>
          <p:cNvSpPr/>
          <p:nvPr userDrawn="1"/>
        </p:nvSpPr>
        <p:spPr>
          <a:xfrm rot="16200000">
            <a:off x="-484633" y="945013"/>
            <a:ext cx="1143000" cy="173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7061CF4-40D9-674A-859F-5C9579788A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918" y="5413498"/>
            <a:ext cx="8219009" cy="355601"/>
          </a:xfrm>
        </p:spPr>
        <p:txBody>
          <a:bodyPr/>
          <a:lstStyle>
            <a:lvl1pPr algn="l">
              <a:buNone/>
              <a:defRPr sz="1800" b="0" i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Speaker contact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2C3D9D-CADB-E745-8292-828040A73997}"/>
              </a:ext>
            </a:extLst>
          </p:cNvPr>
          <p:cNvSpPr/>
          <p:nvPr userDrawn="1"/>
        </p:nvSpPr>
        <p:spPr>
          <a:xfrm>
            <a:off x="0" y="6543040"/>
            <a:ext cx="2783840" cy="3149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8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E8ACE1C-62C3-C34B-B1D7-ACA596D17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205" t="31528"/>
          <a:stretch/>
        </p:blipFill>
        <p:spPr>
          <a:xfrm flipH="1">
            <a:off x="3552964" y="0"/>
            <a:ext cx="8639036" cy="6255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FADC40-FCE7-2343-9ADF-496BD9145C59}"/>
              </a:ext>
            </a:extLst>
          </p:cNvPr>
          <p:cNvSpPr txBox="1"/>
          <p:nvPr userDrawn="1"/>
        </p:nvSpPr>
        <p:spPr>
          <a:xfrm>
            <a:off x="618604" y="2031887"/>
            <a:ext cx="3472199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A77A82-2E26-A740-9C44-A20924772DA1}"/>
                  </a:ext>
                </a:extLst>
              </p14:cNvPr>
              <p14:cNvContentPartPr/>
              <p14:nvPr userDrawn="1"/>
            </p14:nvContentPartPr>
            <p14:xfrm>
              <a:off x="4090803" y="5432665"/>
              <a:ext cx="240" cy="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A77A82-2E26-A740-9C44-A20924772D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6723" y="5428585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Subtitle 2">
            <a:extLst>
              <a:ext uri="{FF2B5EF4-FFF2-40B4-BE49-F238E27FC236}">
                <a16:creationId xmlns:a16="http://schemas.microsoft.com/office/drawing/2014/main" id="{0C1556EE-2135-D944-ACEA-9F558C979A5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18604" y="3414460"/>
            <a:ext cx="5892556" cy="10486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lang="en-US" sz="2000" b="0" smtClean="0">
                <a:solidFill>
                  <a:schemeClr val="accent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See what Alteryx can do for you. </a:t>
            </a:r>
            <a:br>
              <a:rPr lang="en-US" dirty="0"/>
            </a:br>
            <a:r>
              <a:rPr lang="en-US" dirty="0"/>
              <a:t>Download a free trial of Alteryx today.</a:t>
            </a:r>
            <a:br>
              <a:rPr lang="en-US" dirty="0"/>
            </a:br>
            <a:r>
              <a:rPr lang="en-US" dirty="0" err="1"/>
              <a:t>alteryx.com</a:t>
            </a:r>
            <a:r>
              <a:rPr lang="en-US" dirty="0"/>
              <a:t>/trial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0C1605A-D40E-3540-ABC8-BCAFD4B46E08}"/>
              </a:ext>
            </a:extLst>
          </p:cNvPr>
          <p:cNvSpPr txBox="1">
            <a:spLocks/>
          </p:cNvSpPr>
          <p:nvPr userDrawn="1"/>
        </p:nvSpPr>
        <p:spPr>
          <a:xfrm>
            <a:off x="618603" y="5975962"/>
            <a:ext cx="3250391" cy="355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8125" indent="-238125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969963" indent="-1666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143000" indent="-1381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alteryx.com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FF4B822-043A-A14E-BF06-BF6664333B4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618" y="827693"/>
            <a:ext cx="1216846" cy="3687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CBF192-3A3D-904C-8583-940A6BB7A3CE}"/>
              </a:ext>
            </a:extLst>
          </p:cNvPr>
          <p:cNvSpPr/>
          <p:nvPr userDrawn="1"/>
        </p:nvSpPr>
        <p:spPr>
          <a:xfrm rot="16200000">
            <a:off x="-484633" y="945013"/>
            <a:ext cx="1143000" cy="173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2C3D9D-CADB-E745-8292-828040A73997}"/>
              </a:ext>
            </a:extLst>
          </p:cNvPr>
          <p:cNvSpPr/>
          <p:nvPr userDrawn="1"/>
        </p:nvSpPr>
        <p:spPr>
          <a:xfrm>
            <a:off x="0" y="6543040"/>
            <a:ext cx="2783840" cy="3149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52850-BDFE-8648-8F43-6D7EF736C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713" y="4424309"/>
            <a:ext cx="4245577" cy="378920"/>
          </a:xfrm>
        </p:spPr>
        <p:txBody>
          <a:bodyPr/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27F80-4E56-604B-8DE5-46D83FDAFA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713" y="5089634"/>
            <a:ext cx="4245577" cy="378920"/>
          </a:xfrm>
        </p:spPr>
        <p:txBody>
          <a:bodyPr/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6DB68D-353B-6E44-8E2A-707D77980A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713" y="5428593"/>
            <a:ext cx="4245577" cy="3789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w 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01CFC-D823-9944-A09A-554068CE7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827272" y="0"/>
            <a:ext cx="2361553" cy="3517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FDE298-EDEB-0A44-A843-C14C94241919}"/>
              </a:ext>
            </a:extLst>
          </p:cNvPr>
          <p:cNvSpPr/>
          <p:nvPr userDrawn="1"/>
        </p:nvSpPr>
        <p:spPr>
          <a:xfrm>
            <a:off x="6656295" y="-1"/>
            <a:ext cx="1851602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76000">
                <a:srgbClr val="FFFFFF">
                  <a:alpha val="80000"/>
                </a:srgbClr>
              </a:gs>
              <a:gs pos="26000">
                <a:schemeClr val="bg1"/>
              </a:gs>
            </a:gsLst>
            <a:lin ang="18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5347" y="1799116"/>
            <a:ext cx="10948531" cy="4572000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8642" y="851765"/>
            <a:ext cx="10948531" cy="29328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42" y="-49498"/>
            <a:ext cx="10948531" cy="906517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26727-5965-3948-9CF6-4D4D8969948B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61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5343" y="1799116"/>
            <a:ext cx="10972173" cy="4572000"/>
          </a:xfrm>
        </p:spPr>
        <p:txBody>
          <a:bodyPr/>
          <a:lstStyle>
            <a:lvl1pPr>
              <a:spcBef>
                <a:spcPts val="1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defRPr>
                <a:solidFill>
                  <a:schemeClr val="tx2"/>
                </a:solidFill>
              </a:defRPr>
            </a:lvl3pPr>
            <a:lvl4pPr marL="1028700" indent="-160338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4pPr>
            <a:lvl5pPr marL="1201738" indent="-119063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tabLst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8639" y="851247"/>
            <a:ext cx="10972174" cy="29328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39" y="-50016"/>
            <a:ext cx="10972174" cy="906517"/>
          </a:xfrm>
        </p:spPr>
        <p:txBody>
          <a:bodyPr wrap="square"/>
          <a:lstStyle>
            <a:lvl1pPr>
              <a:defRPr sz="3200"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59270-4E40-AA40-AA7C-8AC18BAAE77A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3D628F-E7BF-F54C-B8C8-FEC6594A8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827272" y="0"/>
            <a:ext cx="2361553" cy="35179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8643" y="850733"/>
            <a:ext cx="10986144" cy="29328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43" y="-50014"/>
            <a:ext cx="10986144" cy="906517"/>
          </a:xfrm>
        </p:spPr>
        <p:txBody>
          <a:bodyPr wrap="square"/>
          <a:lstStyle>
            <a:lvl1pPr>
              <a:defRPr sz="3200"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D91F7-EEC8-5D4A-9814-280042BC0C97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DE5400-46F7-6944-8202-FED9ECB25348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5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41" y="-63799"/>
            <a:ext cx="10972172" cy="9203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7A6B2-EBB5-B748-8922-D36F9C147357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C4AEC5-E1E9-EF41-8C9F-98057375872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8643" y="850733"/>
            <a:ext cx="10986144" cy="29328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44" y="-50014"/>
            <a:ext cx="10522226" cy="906517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47662-9C41-E146-A7AB-1E716286B24A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B380-A211-B547-88D5-1E7CDE6D45BD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DD81AA-FD56-C64F-8648-60562B82E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827272" y="0"/>
            <a:ext cx="2361553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644" y="-50016"/>
            <a:ext cx="10522226" cy="906517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47662-9C41-E146-A7AB-1E716286B24A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B380-A211-B547-88D5-1E7CDE6D45BD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9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3D628F-E7BF-F54C-B8C8-FEC6594A8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827272" y="0"/>
            <a:ext cx="2361553" cy="351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CD91F7-EEC8-5D4A-9814-280042BC0C97}"/>
              </a:ext>
            </a:extLst>
          </p:cNvPr>
          <p:cNvSpPr txBox="1"/>
          <p:nvPr userDrawn="1"/>
        </p:nvSpPr>
        <p:spPr>
          <a:xfrm>
            <a:off x="48225" y="6471770"/>
            <a:ext cx="554369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fld id="{7A51DB15-7364-4F0B-A3A0-1309F8830053}" type="slidenum">
              <a:rPr lang="en-US" sz="105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pPr algn="ctr">
                <a:lnSpc>
                  <a:spcPct val="90000"/>
                </a:lnSpc>
              </a:pPr>
              <a:t>‹#›</a:t>
            </a:fld>
            <a:endParaRPr lang="en-US" sz="105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DE5400-46F7-6944-8202-FED9ECB25348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8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4747" y="138795"/>
            <a:ext cx="10976066" cy="6858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4746" y="1847062"/>
            <a:ext cx="10976065" cy="4086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8CCB0-0718-2C4B-A4C2-E0DFF4BA2CBF}"/>
              </a:ext>
            </a:extLst>
          </p:cNvPr>
          <p:cNvSpPr txBox="1"/>
          <p:nvPr userDrawn="1"/>
        </p:nvSpPr>
        <p:spPr bwMode="white">
          <a:xfrm flipH="1">
            <a:off x="612886" y="6566165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rPr>
              <a:t>©2021 Alteryx, Inc.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6C87A-891D-0D48-AC6F-57C354498003}"/>
              </a:ext>
            </a:extLst>
          </p:cNvPr>
          <p:cNvSpPr/>
          <p:nvPr userDrawn="1"/>
        </p:nvSpPr>
        <p:spPr>
          <a:xfrm>
            <a:off x="10970978" y="6796933"/>
            <a:ext cx="626889" cy="66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029036B-D936-0049-990D-571EFD2F019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64817" y="6480173"/>
            <a:ext cx="629970" cy="1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0" r:id="rId2"/>
    <p:sldLayoutId id="2147484006" r:id="rId3"/>
    <p:sldLayoutId id="2147483956" r:id="rId4"/>
    <p:sldLayoutId id="2147484003" r:id="rId5"/>
    <p:sldLayoutId id="2147483957" r:id="rId6"/>
    <p:sldLayoutId id="2147484004" r:id="rId7"/>
    <p:sldLayoutId id="2147484016" r:id="rId8"/>
    <p:sldLayoutId id="2147484021" r:id="rId9"/>
    <p:sldLayoutId id="2147484022" r:id="rId10"/>
    <p:sldLayoutId id="2147484015" r:id="rId11"/>
    <p:sldLayoutId id="2147484017" r:id="rId12"/>
    <p:sldLayoutId id="2147484007" r:id="rId13"/>
    <p:sldLayoutId id="2147484014" r:id="rId14"/>
    <p:sldLayoutId id="2147484008" r:id="rId15"/>
    <p:sldLayoutId id="2147484009" r:id="rId16"/>
    <p:sldLayoutId id="2147484023" r:id="rId17"/>
    <p:sldLayoutId id="2147484012" r:id="rId18"/>
    <p:sldLayoutId id="2147484018" r:id="rId19"/>
    <p:sldLayoutId id="2147484019" r:id="rId20"/>
    <p:sldLayoutId id="2147484020" r:id="rId21"/>
    <p:sldLayoutId id="2147484024" r:id="rId22"/>
    <p:sldLayoutId id="2147484001" r:id="rId23"/>
    <p:sldLayoutId id="2147483991" r:id="rId24"/>
    <p:sldLayoutId id="2147483985" r:id="rId25"/>
    <p:sldLayoutId id="2147484025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38125" indent="-238125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2000" kern="1200">
          <a:solidFill>
            <a:srgbClr val="00263E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457200" indent="-18415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90000"/>
        <a:buFont typeface="System Font Regular"/>
        <a:buChar char="–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744538" indent="-169863" algn="l" defTabSz="9144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969963" indent="-166688" algn="l" defTabSz="914400" rtl="0" eaLnBrk="1" latinLnBrk="0" hangingPunct="1">
        <a:lnSpc>
          <a:spcPct val="90000"/>
        </a:lnSpc>
        <a:spcBef>
          <a:spcPts val="400"/>
        </a:spcBef>
        <a:buClr>
          <a:schemeClr val="tx2"/>
        </a:buClr>
        <a:buSzPct val="90000"/>
        <a:buFont typeface="System Font Regular"/>
        <a:buChar char="–"/>
        <a:defRPr sz="1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1143000" indent="-138113" algn="l" defTabSz="914400" rtl="0" eaLnBrk="1" latinLnBrk="0" hangingPunct="1">
        <a:lnSpc>
          <a:spcPct val="90000"/>
        </a:lnSpc>
        <a:spcBef>
          <a:spcPts val="4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None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696" userDrawn="1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224" userDrawn="1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rodthuener/Alteryx-Inspire-2021" TargetMode="External"/><Relationship Id="rId7" Type="http://schemas.openxmlformats.org/officeDocument/2006/relationships/hyperlink" Target="https://community.alteryx.com/t5/Videos/Build-Your-First-Batch-Macro/td-p/5290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mmunity.alteryx.com/t5/Videos/Advanced-Macro-Development/td-p/43862" TargetMode="External"/><Relationship Id="rId5" Type="http://schemas.openxmlformats.org/officeDocument/2006/relationships/hyperlink" Target="https://community.alteryx.com/t5/Videos/Build-Your-First-Iterative-Macro/td-p/55565" TargetMode="External"/><Relationship Id="rId4" Type="http://schemas.openxmlformats.org/officeDocument/2006/relationships/hyperlink" Target="https://community.alteryx.com/t5/Weekly-Challenge/bd-p/weeklychalleng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65" y="2302015"/>
            <a:ext cx="6849248" cy="1234440"/>
          </a:xfrm>
        </p:spPr>
        <p:txBody>
          <a:bodyPr/>
          <a:lstStyle/>
          <a:p>
            <a:r>
              <a:rPr lang="en-US"/>
              <a:t>Eenie Meenie Miney Macro</a:t>
            </a:r>
            <a:endParaRPr lang="en-AU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68A5A06-D831-EA4D-934F-FD2B721B6B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6764" y="3624424"/>
            <a:ext cx="7090321" cy="613860"/>
          </a:xfrm>
        </p:spPr>
        <p:txBody>
          <a:bodyPr/>
          <a:lstStyle/>
          <a:p>
            <a:r>
              <a:rPr lang="en-US" dirty="0"/>
              <a:t>Tips on When to Use Which Macro Type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D25088-A89C-9645-A545-ECE5BB9333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619" y="4487241"/>
            <a:ext cx="7292594" cy="355601"/>
          </a:xfrm>
        </p:spPr>
        <p:txBody>
          <a:bodyPr/>
          <a:lstStyle/>
          <a:p>
            <a:r>
              <a:rPr lang="en-US" b="1" dirty="0"/>
              <a:t>Jarrod </a:t>
            </a:r>
            <a:r>
              <a:rPr lang="en-US" b="1" dirty="0" err="1"/>
              <a:t>Thuener</a:t>
            </a:r>
            <a:endParaRPr lang="en-US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CD658C-F583-A342-9D4D-00E0DD8EF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618" y="5057676"/>
            <a:ext cx="6835395" cy="355601"/>
          </a:xfrm>
        </p:spPr>
        <p:txBody>
          <a:bodyPr/>
          <a:lstStyle/>
          <a:p>
            <a:r>
              <a:rPr lang="en-US"/>
              <a:t>May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Macro – Group By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3" y="1036637"/>
            <a:ext cx="10438971" cy="378086"/>
          </a:xfrm>
        </p:spPr>
        <p:txBody>
          <a:bodyPr/>
          <a:lstStyle/>
          <a:p>
            <a:r>
              <a:rPr lang="en-US" dirty="0"/>
              <a:t>Macro within the workflow – </a:t>
            </a:r>
            <a:r>
              <a:rPr lang="en-US" u="sng" dirty="0"/>
              <a:t>Group by Country </a:t>
            </a:r>
            <a:r>
              <a:rPr lang="en-US" dirty="0"/>
              <a:t>and Map the input fields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6F7C48-668C-4357-804D-5B4A07F5FC5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604177" y="3401851"/>
            <a:ext cx="5907810" cy="195596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A0FE7-3F41-48D5-986E-C23400F74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017" y="1828801"/>
            <a:ext cx="4324954" cy="1219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C67594-7981-422D-98DE-353EC5DD4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971" y="1819275"/>
            <a:ext cx="4277322" cy="1228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16780A-8391-4841-A7C8-3D9ED3118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017" y="3401851"/>
            <a:ext cx="1143160" cy="714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3A8EA-8212-4829-B9D0-21B72C90A433}"/>
              </a:ext>
            </a:extLst>
          </p:cNvPr>
          <p:cNvCxnSpPr/>
          <p:nvPr/>
        </p:nvCxnSpPr>
        <p:spPr bwMode="gray">
          <a:xfrm>
            <a:off x="5785971" y="3048171"/>
            <a:ext cx="0" cy="92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9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Macro – Multi-Field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80291" y="1036636"/>
            <a:ext cx="9847385" cy="475641"/>
          </a:xfrm>
        </p:spPr>
        <p:txBody>
          <a:bodyPr/>
          <a:lstStyle/>
          <a:p>
            <a:r>
              <a:rPr lang="en-US" dirty="0"/>
              <a:t>Scenario: We can’t pull in many files using a wildcard due to different schemas.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F9543-8170-447D-B565-45C4BECCB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79" y="1692413"/>
            <a:ext cx="2559155" cy="1143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9FDF7-0A7E-4582-8E92-9DDC2A6C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992" y="3176937"/>
            <a:ext cx="7668839" cy="264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Macro – Multi-Field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4" y="856500"/>
            <a:ext cx="8245210" cy="378086"/>
          </a:xfrm>
        </p:spPr>
        <p:txBody>
          <a:bodyPr/>
          <a:lstStyle/>
          <a:p>
            <a:r>
              <a:rPr lang="en-US" dirty="0"/>
              <a:t>In Workflow – Drag all files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679C67-1E3C-4430-AB51-D5342FCAC4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035666" y="1292053"/>
            <a:ext cx="6479442" cy="4709447"/>
          </a:xfrm>
        </p:spPr>
      </p:pic>
    </p:spTree>
    <p:extLst>
      <p:ext uri="{BB962C8B-B14F-4D97-AF65-F5344CB8AC3E}">
        <p14:creationId xmlns:p14="http://schemas.microsoft.com/office/powerpoint/2010/main" val="56388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Macro – Multi-Field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3" y="1036637"/>
            <a:ext cx="10438971" cy="378086"/>
          </a:xfrm>
        </p:spPr>
        <p:txBody>
          <a:bodyPr/>
          <a:lstStyle/>
          <a:p>
            <a:r>
              <a:rPr lang="en-US" dirty="0"/>
              <a:t>As a Macro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A89ADBD-927E-486E-9DFD-DC62E66E288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46664" y="1549491"/>
            <a:ext cx="5647748" cy="427187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79722-6F62-41B8-94B1-DF30456C4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45" y="1927580"/>
            <a:ext cx="4977146" cy="30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3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Macro – Multi-Field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3" y="1036637"/>
            <a:ext cx="10715849" cy="378086"/>
          </a:xfrm>
        </p:spPr>
        <p:txBody>
          <a:bodyPr/>
          <a:lstStyle/>
          <a:p>
            <a:r>
              <a:rPr lang="en-US" dirty="0"/>
              <a:t>Macro within the workflow – Find all files using directory tool and Map the </a:t>
            </a:r>
            <a:r>
              <a:rPr lang="en-US" dirty="0" err="1"/>
              <a:t>FullPath</a:t>
            </a:r>
            <a:r>
              <a:rPr lang="en-US" dirty="0"/>
              <a:t> field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BB519-7D7F-4E4F-AA60-3FACFF925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9" y="2719288"/>
            <a:ext cx="3467584" cy="1419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11D4CA-05B0-4CD1-8D76-5C570FE0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78" y="2595706"/>
            <a:ext cx="1900736" cy="1666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474E15-4DC1-4D00-BD12-95D297544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705" y="1822880"/>
            <a:ext cx="1438476" cy="67636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486927-0011-4054-BDB7-B404707B8B2B}"/>
              </a:ext>
            </a:extLst>
          </p:cNvPr>
          <p:cNvCxnSpPr>
            <a:stCxn id="14" idx="2"/>
          </p:cNvCxnSpPr>
          <p:nvPr/>
        </p:nvCxnSpPr>
        <p:spPr bwMode="gray">
          <a:xfrm flipH="1">
            <a:off x="4352192" y="2499249"/>
            <a:ext cx="8751" cy="83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9">
            <a:extLst>
              <a:ext uri="{FF2B5EF4-FFF2-40B4-BE49-F238E27FC236}">
                <a16:creationId xmlns:a16="http://schemas.microsoft.com/office/drawing/2014/main" id="{23DDF542-6D86-49B1-A094-280C816E913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7435068" y="2161064"/>
            <a:ext cx="4256976" cy="309409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93D95B-5650-405D-B271-02941468E945}"/>
              </a:ext>
            </a:extLst>
          </p:cNvPr>
          <p:cNvSpPr txBox="1"/>
          <p:nvPr/>
        </p:nvSpPr>
        <p:spPr>
          <a:xfrm>
            <a:off x="6671749" y="3428999"/>
            <a:ext cx="6066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741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Macro – Next Closest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80291" y="1036636"/>
            <a:ext cx="9847385" cy="475641"/>
          </a:xfrm>
        </p:spPr>
        <p:txBody>
          <a:bodyPr/>
          <a:lstStyle/>
          <a:p>
            <a:r>
              <a:rPr lang="en-US" dirty="0"/>
              <a:t>Scenario: We have a list of locations and need to find the order in which to visit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18AD7-2037-4CE8-8805-7741F393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68" y="2174429"/>
            <a:ext cx="9812119" cy="289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A25DBD-B336-4CD8-B887-8F2DCE574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61" y="2007718"/>
            <a:ext cx="1324160" cy="3229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92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Macro – Next Closest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4" y="856500"/>
            <a:ext cx="8245210" cy="378086"/>
          </a:xfrm>
        </p:spPr>
        <p:txBody>
          <a:bodyPr/>
          <a:lstStyle/>
          <a:p>
            <a:r>
              <a:rPr lang="en-US" dirty="0"/>
              <a:t>In Workflow – copy end-to-end for each location to find “Next” stop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84132C-0545-4985-98B2-5D939B12A19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013007" y="1234586"/>
            <a:ext cx="4162810" cy="5115087"/>
          </a:xfrm>
        </p:spPr>
      </p:pic>
    </p:spTree>
    <p:extLst>
      <p:ext uri="{BB962C8B-B14F-4D97-AF65-F5344CB8AC3E}">
        <p14:creationId xmlns:p14="http://schemas.microsoft.com/office/powerpoint/2010/main" val="30770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Macro – Next Closest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3" y="1036637"/>
            <a:ext cx="10438971" cy="378086"/>
          </a:xfrm>
        </p:spPr>
        <p:txBody>
          <a:bodyPr/>
          <a:lstStyle/>
          <a:p>
            <a:r>
              <a:rPr lang="en-US" dirty="0"/>
              <a:t>As a Macro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74E53-4CDF-4E38-826F-636E47F8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29" y="2375020"/>
            <a:ext cx="7775814" cy="2828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B05C3D-11C6-4549-84E5-66EE05A23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12" y="2113606"/>
            <a:ext cx="3200847" cy="3600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6B890C-D11F-4BCE-B1B1-4E89709B2807}"/>
              </a:ext>
            </a:extLst>
          </p:cNvPr>
          <p:cNvSpPr/>
          <p:nvPr/>
        </p:nvSpPr>
        <p:spPr>
          <a:xfrm>
            <a:off x="729761" y="3769009"/>
            <a:ext cx="2382715" cy="290146"/>
          </a:xfrm>
          <a:prstGeom prst="rect">
            <a:avLst/>
          </a:prstGeom>
          <a:noFill/>
          <a:ln w="28575">
            <a:solidFill>
              <a:srgbClr val="FF9E1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5D8799-CD9E-4616-8C9F-A4986CA238B2}"/>
              </a:ext>
            </a:extLst>
          </p:cNvPr>
          <p:cNvSpPr/>
          <p:nvPr/>
        </p:nvSpPr>
        <p:spPr>
          <a:xfrm>
            <a:off x="729761" y="3429001"/>
            <a:ext cx="2382715" cy="290146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1BE67B-E354-4DED-B3C7-F62161DA7B4C}"/>
              </a:ext>
            </a:extLst>
          </p:cNvPr>
          <p:cNvCxnSpPr/>
          <p:nvPr/>
        </p:nvCxnSpPr>
        <p:spPr bwMode="gray">
          <a:xfrm>
            <a:off x="3112476" y="3429001"/>
            <a:ext cx="2478699" cy="86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A5317B-D0B8-47F0-A51B-06E2756D596D}"/>
              </a:ext>
            </a:extLst>
          </p:cNvPr>
          <p:cNvCxnSpPr/>
          <p:nvPr/>
        </p:nvCxnSpPr>
        <p:spPr bwMode="gray">
          <a:xfrm>
            <a:off x="3112476" y="4059155"/>
            <a:ext cx="1202349" cy="238278"/>
          </a:xfrm>
          <a:prstGeom prst="straightConnector1">
            <a:avLst/>
          </a:prstGeom>
          <a:ln w="19050" cap="rnd">
            <a:solidFill>
              <a:srgbClr val="FF9E18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C46BD5-C316-4B83-A428-1B904A81A49C}"/>
              </a:ext>
            </a:extLst>
          </p:cNvPr>
          <p:cNvCxnSpPr/>
          <p:nvPr/>
        </p:nvCxnSpPr>
        <p:spPr bwMode="gray">
          <a:xfrm>
            <a:off x="6353132" y="2936707"/>
            <a:ext cx="0" cy="1222095"/>
          </a:xfrm>
          <a:prstGeom prst="straightConnector1">
            <a:avLst/>
          </a:prstGeom>
          <a:ln w="19050" cap="rnd">
            <a:solidFill>
              <a:schemeClr val="bg2">
                <a:lumMod val="9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01D3105-AE32-46D9-BFDE-A0543C08A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1515922"/>
            <a:ext cx="5753903" cy="342948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1E41BD-9790-49EC-A6BC-7988B38DA13E}"/>
              </a:ext>
            </a:extLst>
          </p:cNvPr>
          <p:cNvCxnSpPr>
            <a:stCxn id="22" idx="2"/>
          </p:cNvCxnSpPr>
          <p:nvPr/>
        </p:nvCxnSpPr>
        <p:spPr bwMode="gray">
          <a:xfrm>
            <a:off x="8971364" y="1858870"/>
            <a:ext cx="1186" cy="1341401"/>
          </a:xfrm>
          <a:prstGeom prst="straightConnector1">
            <a:avLst/>
          </a:prstGeom>
          <a:ln w="19050" cap="rnd">
            <a:solidFill>
              <a:schemeClr val="bg2">
                <a:lumMod val="9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E9B5835-30ED-4C0C-B332-1B2EE403D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497" y="2075727"/>
            <a:ext cx="4439270" cy="943107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8905ED-AE1C-4969-9738-1A388D920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118" y="5409110"/>
            <a:ext cx="4620270" cy="1076475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F430F1-2CE6-4625-85E1-98D3E4152685}"/>
              </a:ext>
            </a:extLst>
          </p:cNvPr>
          <p:cNvCxnSpPr>
            <a:stCxn id="28" idx="0"/>
          </p:cNvCxnSpPr>
          <p:nvPr/>
        </p:nvCxnSpPr>
        <p:spPr bwMode="gray">
          <a:xfrm flipH="1" flipV="1">
            <a:off x="4591050" y="4329127"/>
            <a:ext cx="2913203" cy="1079983"/>
          </a:xfrm>
          <a:prstGeom prst="straightConnector1">
            <a:avLst/>
          </a:prstGeom>
          <a:ln w="19050" cap="rnd">
            <a:solidFill>
              <a:schemeClr val="bg2">
                <a:lumMod val="9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C65A32-6BB0-4508-BC5D-543DE2585453}"/>
              </a:ext>
            </a:extLst>
          </p:cNvPr>
          <p:cNvCxnSpPr>
            <a:stCxn id="28" idx="0"/>
          </p:cNvCxnSpPr>
          <p:nvPr/>
        </p:nvCxnSpPr>
        <p:spPr bwMode="gray">
          <a:xfrm flipV="1">
            <a:off x="7504253" y="4334229"/>
            <a:ext cx="3626617" cy="1074881"/>
          </a:xfrm>
          <a:prstGeom prst="straightConnector1">
            <a:avLst/>
          </a:prstGeom>
          <a:ln w="19050" cap="rnd">
            <a:solidFill>
              <a:schemeClr val="bg2">
                <a:lumMod val="9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858D93A-A75B-4A5C-BE40-12029CF22648}"/>
              </a:ext>
            </a:extLst>
          </p:cNvPr>
          <p:cNvSpPr/>
          <p:nvPr/>
        </p:nvSpPr>
        <p:spPr>
          <a:xfrm>
            <a:off x="8039100" y="1687396"/>
            <a:ext cx="533667" cy="17147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3F7CEB-B21E-4B42-B48E-8ADB0BA481C9}"/>
              </a:ext>
            </a:extLst>
          </p:cNvPr>
          <p:cNvSpPr/>
          <p:nvPr/>
        </p:nvSpPr>
        <p:spPr>
          <a:xfrm>
            <a:off x="5869757" y="5570713"/>
            <a:ext cx="483375" cy="91487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0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Macro – Next Closest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3" y="1036637"/>
            <a:ext cx="10715849" cy="378086"/>
          </a:xfrm>
        </p:spPr>
        <p:txBody>
          <a:bodyPr/>
          <a:lstStyle/>
          <a:p>
            <a:r>
              <a:rPr lang="en-US" dirty="0"/>
              <a:t>Macro within the workflow – Find all files using directory tool and Map the </a:t>
            </a:r>
            <a:r>
              <a:rPr lang="en-US" dirty="0" err="1"/>
              <a:t>FullPath</a:t>
            </a:r>
            <a:r>
              <a:rPr lang="en-US" dirty="0"/>
              <a:t> field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3D95B-5650-405D-B271-02941468E945}"/>
              </a:ext>
            </a:extLst>
          </p:cNvPr>
          <p:cNvSpPr txBox="1"/>
          <p:nvPr/>
        </p:nvSpPr>
        <p:spPr>
          <a:xfrm>
            <a:off x="6551903" y="3428999"/>
            <a:ext cx="6066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VS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2B182-AEE0-47CC-A637-6534ACDF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54" y="2863293"/>
            <a:ext cx="5687219" cy="1562318"/>
          </a:xfrm>
          <a:prstGeom prst="rect">
            <a:avLst/>
          </a:prstGeom>
        </p:spPr>
      </p:pic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5AF32424-F320-4C40-92B8-C80A91D55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83" y="1414723"/>
            <a:ext cx="4162810" cy="51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When to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32283" y="1743219"/>
            <a:ext cx="3563619" cy="378086"/>
          </a:xfrm>
        </p:spPr>
        <p:txBody>
          <a:bodyPr/>
          <a:lstStyle/>
          <a:p>
            <a:r>
              <a:rPr lang="en-US" dirty="0"/>
              <a:t>Standard Macro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C5B7F-978D-48BA-89BC-D588731A9B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48" y="2223123"/>
            <a:ext cx="3563619" cy="3885280"/>
          </a:xfrm>
        </p:spPr>
        <p:txBody>
          <a:bodyPr/>
          <a:lstStyle/>
          <a:p>
            <a:r>
              <a:rPr lang="en-US" dirty="0"/>
              <a:t>Typically used when you have a process that can be applied to different fields but need to </a:t>
            </a:r>
            <a:r>
              <a:rPr lang="en-US" u="sng" dirty="0"/>
              <a:t>“re-map”</a:t>
            </a:r>
            <a:r>
              <a:rPr lang="en-US" dirty="0"/>
              <a:t> to get it to work.</a:t>
            </a:r>
          </a:p>
          <a:p>
            <a:r>
              <a:rPr lang="en-US" dirty="0"/>
              <a:t>Need </a:t>
            </a:r>
            <a:r>
              <a:rPr lang="en-US" u="sng" dirty="0"/>
              <a:t>same set of tools </a:t>
            </a:r>
            <a:r>
              <a:rPr lang="en-US" dirty="0"/>
              <a:t>in another workflow or somewhere else in the same workflow</a:t>
            </a:r>
          </a:p>
          <a:p>
            <a:r>
              <a:rPr lang="en-US" u="sng" dirty="0"/>
              <a:t>Minor tweaks </a:t>
            </a:r>
            <a:r>
              <a:rPr lang="en-US" dirty="0"/>
              <a:t>to settings – all records treated the same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03DCF6-4F22-482D-9736-A5E8275567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9096" y="2201641"/>
            <a:ext cx="3407445" cy="3885281"/>
          </a:xfrm>
        </p:spPr>
        <p:txBody>
          <a:bodyPr/>
          <a:lstStyle/>
          <a:p>
            <a:r>
              <a:rPr lang="en-US" dirty="0"/>
              <a:t>Need to run a process several times in a row on the </a:t>
            </a:r>
            <a:r>
              <a:rPr lang="en-US" u="sng" dirty="0"/>
              <a:t>same dataset</a:t>
            </a:r>
          </a:p>
          <a:p>
            <a:r>
              <a:rPr lang="en-US" dirty="0"/>
              <a:t>You </a:t>
            </a:r>
            <a:r>
              <a:rPr lang="en-US" u="sng" dirty="0"/>
              <a:t>don’t know the number </a:t>
            </a:r>
            <a:r>
              <a:rPr lang="en-US" dirty="0"/>
              <a:t>of times needed to run</a:t>
            </a:r>
          </a:p>
          <a:p>
            <a:r>
              <a:rPr lang="en-US" dirty="0"/>
              <a:t>Each “iteration” is </a:t>
            </a:r>
            <a:r>
              <a:rPr lang="en-US" u="sng" dirty="0"/>
              <a:t>dependent on the previous </a:t>
            </a:r>
            <a:r>
              <a:rPr lang="en-US" dirty="0"/>
              <a:t>run’s output</a:t>
            </a:r>
          </a:p>
          <a:p>
            <a:r>
              <a:rPr lang="en-US" dirty="0"/>
              <a:t>Running </a:t>
            </a:r>
            <a:r>
              <a:rPr lang="en-US" u="sng" dirty="0"/>
              <a:t>API “paging”</a:t>
            </a:r>
            <a:r>
              <a:rPr lang="en-US" dirty="0"/>
              <a:t> calls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337C2-5BD3-4BDD-B4D5-7AD2FE40AE8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61208" y="1743218"/>
            <a:ext cx="3407445" cy="378087"/>
          </a:xfrm>
        </p:spPr>
        <p:txBody>
          <a:bodyPr/>
          <a:lstStyle/>
          <a:p>
            <a:r>
              <a:rPr lang="en-US" dirty="0"/>
              <a:t>Batch Macro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CB7E547-94AD-471E-AB0B-6CA30DA1DECB}"/>
              </a:ext>
            </a:extLst>
          </p:cNvPr>
          <p:cNvSpPr txBox="1">
            <a:spLocks/>
          </p:cNvSpPr>
          <p:nvPr/>
        </p:nvSpPr>
        <p:spPr>
          <a:xfrm>
            <a:off x="8149097" y="1743219"/>
            <a:ext cx="3407445" cy="3780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8125" indent="-238125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lang="en-US" sz="2000" b="1" i="0" kern="1200" dirty="0" smtClean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969963" indent="-1666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143000" indent="-1381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Iterative Macro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07184D8-0F1A-4B38-B213-4C2DFFB52F37}"/>
              </a:ext>
            </a:extLst>
          </p:cNvPr>
          <p:cNvSpPr txBox="1">
            <a:spLocks/>
          </p:cNvSpPr>
          <p:nvPr/>
        </p:nvSpPr>
        <p:spPr>
          <a:xfrm>
            <a:off x="4461208" y="2225705"/>
            <a:ext cx="3407445" cy="4089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8125" indent="-238125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System Font Regular"/>
              <a:buChar char="–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-1603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System Font Regular"/>
              <a:buChar char="–"/>
              <a:tabLst/>
              <a:defRPr sz="1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201738" indent="-1190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Have a </a:t>
            </a:r>
            <a:r>
              <a:rPr lang="en-US" u="sng" dirty="0"/>
              <a:t>list of “versions” </a:t>
            </a:r>
            <a:r>
              <a:rPr lang="en-US" dirty="0"/>
              <a:t>you want to run through a set process</a:t>
            </a:r>
          </a:p>
          <a:p>
            <a:r>
              <a:rPr lang="en-US" dirty="0"/>
              <a:t>You </a:t>
            </a:r>
            <a:r>
              <a:rPr lang="en-US" u="sng" dirty="0"/>
              <a:t>know the number </a:t>
            </a:r>
            <a:r>
              <a:rPr lang="en-US" dirty="0"/>
              <a:t>of times you need to run (list of variables)</a:t>
            </a:r>
          </a:p>
          <a:p>
            <a:r>
              <a:rPr lang="en-US" dirty="0"/>
              <a:t>You want to modify a </a:t>
            </a:r>
            <a:r>
              <a:rPr lang="en-US" u="sng" dirty="0"/>
              <a:t>variable dynamically </a:t>
            </a:r>
            <a:r>
              <a:rPr lang="en-US" dirty="0"/>
              <a:t>that isn’t controlled by “Input Connector”</a:t>
            </a:r>
          </a:p>
          <a:p>
            <a:r>
              <a:rPr lang="en-US" dirty="0"/>
              <a:t>Using “</a:t>
            </a:r>
            <a:r>
              <a:rPr lang="en-US" u="sng" dirty="0"/>
              <a:t>group by</a:t>
            </a:r>
            <a:r>
              <a:rPr lang="en-US" dirty="0"/>
              <a:t>” function in a set of tools</a:t>
            </a:r>
          </a:p>
        </p:txBody>
      </p:sp>
    </p:spTree>
    <p:extLst>
      <p:ext uri="{BB962C8B-B14F-4D97-AF65-F5344CB8AC3E}">
        <p14:creationId xmlns:p14="http://schemas.microsoft.com/office/powerpoint/2010/main" val="6239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BFA9-C5F1-401D-8C29-9140B93C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types of Macros?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5A002-40B4-4F0A-8E8E-21EF71AA82EF}"/>
              </a:ext>
            </a:extLst>
          </p:cNvPr>
          <p:cNvSpPr txBox="1"/>
          <p:nvPr/>
        </p:nvSpPr>
        <p:spPr>
          <a:xfrm>
            <a:off x="737937" y="1299410"/>
            <a:ext cx="10118026" cy="415498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Standard Macro is any reusable set of tools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	any number of inputs/outputs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	can use interface tools for updating variables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	can map to incoming fields</a:t>
            </a:r>
          </a:p>
          <a:p>
            <a:pPr lvl="1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Batch Macro – reusable set of tools that run 1 time for </a:t>
            </a:r>
            <a:r>
              <a:rPr lang="en-US" sz="2000" u="sng" dirty="0">
                <a:solidFill>
                  <a:schemeClr val="tx2"/>
                </a:solidFill>
              </a:rPr>
              <a:t>each parameter</a:t>
            </a:r>
            <a:r>
              <a:rPr lang="en-US" sz="2000" dirty="0">
                <a:solidFill>
                  <a:schemeClr val="tx2"/>
                </a:solidFill>
              </a:rPr>
              <a:t> passed through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Iterative Macro – reusable set of tools that run iterations until </a:t>
            </a:r>
            <a:r>
              <a:rPr lang="en-US" sz="2000" u="sng" dirty="0">
                <a:solidFill>
                  <a:schemeClr val="tx2"/>
                </a:solidFill>
              </a:rPr>
              <a:t>it runs out of records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FCC29-4949-4DE1-8CE2-B1FF7E2C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240" y="1478421"/>
            <a:ext cx="2722975" cy="1616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FFE0AC-9181-47DE-89D4-D45BBFE39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932" y="3457025"/>
            <a:ext cx="978963" cy="820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B5872-4F20-4311-BBA5-6A8E1790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420" y="4733828"/>
            <a:ext cx="2346620" cy="14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8FD8E2-BC74-495A-84FF-86ABD05F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Usage Tips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51FA0-169A-41EB-ABE6-2079C0B31A6E}"/>
              </a:ext>
            </a:extLst>
          </p:cNvPr>
          <p:cNvSpPr txBox="1">
            <a:spLocks/>
          </p:cNvSpPr>
          <p:nvPr/>
        </p:nvSpPr>
        <p:spPr>
          <a:xfrm>
            <a:off x="615348" y="1620253"/>
            <a:ext cx="9956399" cy="4488150"/>
          </a:xfrm>
          <a:prstGeom prst="rect">
            <a:avLst/>
          </a:prstGeom>
        </p:spPr>
        <p:txBody>
          <a:bodyPr/>
          <a:lstStyle>
            <a:lvl1pPr marL="238125" indent="-238125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2000" kern="1200">
                <a:solidFill>
                  <a:srgbClr val="00263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969963" indent="-1666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143000" indent="-1381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Build a process and keep contained in a tool container. If you like the format of data coming in and going out, then you can copy out that container and save as a macro.</a:t>
            </a:r>
          </a:p>
          <a:p>
            <a:r>
              <a:rPr lang="en-US" dirty="0"/>
              <a:t>Start with the general workflow then add actions to the tools for customization.</a:t>
            </a:r>
          </a:p>
          <a:p>
            <a:r>
              <a:rPr lang="en-US" dirty="0"/>
              <a:t>Batch Macros – use “group by” option to auto-filter the input data stream. </a:t>
            </a:r>
          </a:p>
          <a:p>
            <a:r>
              <a:rPr lang="en-US" dirty="0"/>
              <a:t>Iterative macros – make sure the output macro tool that you are going to pass back to the input has the same fields and types as the macro input tool. **Use a union to check.**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3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32283" y="1743219"/>
            <a:ext cx="4579797" cy="378086"/>
          </a:xfrm>
        </p:spPr>
        <p:txBody>
          <a:bodyPr/>
          <a:lstStyle/>
          <a:p>
            <a:r>
              <a:rPr lang="en-US" dirty="0"/>
              <a:t>This Presentation With Demos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C5B7F-978D-48BA-89BC-D588731A9B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48" y="2223123"/>
            <a:ext cx="9193670" cy="4452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https://github.com/jarrodthuener/Alteryx-Inspire-2021</a:t>
            </a:r>
            <a:endParaRPr lang="en-US" dirty="0"/>
          </a:p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DA7E966-325E-40D5-B927-E993AC67E287}"/>
              </a:ext>
            </a:extLst>
          </p:cNvPr>
          <p:cNvSpPr txBox="1">
            <a:spLocks/>
          </p:cNvSpPr>
          <p:nvPr/>
        </p:nvSpPr>
        <p:spPr>
          <a:xfrm>
            <a:off x="608644" y="2818981"/>
            <a:ext cx="4579797" cy="378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000" b="1" i="0" kern="120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90000"/>
              <a:buFont typeface="System Font Regular"/>
              <a:buNone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System Font Regular"/>
              <a:buNone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Weekly Challenges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6433086-3621-43C0-BBD9-B9E89309E78C}"/>
              </a:ext>
            </a:extLst>
          </p:cNvPr>
          <p:cNvSpPr txBox="1">
            <a:spLocks/>
          </p:cNvSpPr>
          <p:nvPr/>
        </p:nvSpPr>
        <p:spPr>
          <a:xfrm>
            <a:off x="632283" y="3265297"/>
            <a:ext cx="9193670" cy="4452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8125" indent="-238125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System Font Regular"/>
              <a:buChar char="–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-1603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System Font Regular"/>
              <a:buChar char="–"/>
              <a:tabLst/>
              <a:defRPr sz="1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201738" indent="-1190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>
                <a:hlinkClick r:id="rId4"/>
              </a:rPr>
              <a:t>https://community.alteryx.com/t5/Weekly-Challenge/bd-p/weeklychallenge</a:t>
            </a:r>
            <a:endParaRPr lang="en-US" dirty="0"/>
          </a:p>
          <a:p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059BDA1-27E7-43F9-B984-6956CB275418}"/>
              </a:ext>
            </a:extLst>
          </p:cNvPr>
          <p:cNvSpPr txBox="1">
            <a:spLocks/>
          </p:cNvSpPr>
          <p:nvPr/>
        </p:nvSpPr>
        <p:spPr>
          <a:xfrm>
            <a:off x="608644" y="3861155"/>
            <a:ext cx="4579797" cy="378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000" b="1" i="0" kern="120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90000"/>
              <a:buFont typeface="System Font Regular"/>
              <a:buNone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System Font Regular"/>
              <a:buNone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Macro Trainings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7BA7B6E-9ECA-42C0-9C5E-F46DDCA2C3AF}"/>
              </a:ext>
            </a:extLst>
          </p:cNvPr>
          <p:cNvSpPr txBox="1">
            <a:spLocks/>
          </p:cNvSpPr>
          <p:nvPr/>
        </p:nvSpPr>
        <p:spPr>
          <a:xfrm>
            <a:off x="632283" y="4307471"/>
            <a:ext cx="10689652" cy="4452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8125" indent="-238125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90000"/>
              <a:buFont typeface="System Font Regular"/>
              <a:buChar char="–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-1603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System Font Regular"/>
              <a:buChar char="–"/>
              <a:tabLst/>
              <a:defRPr sz="1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201738" indent="-1190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>
                <a:hlinkClick r:id="rId5"/>
              </a:rPr>
              <a:t>https://community.alteryx.com/t5/Videos/Build-Your-First-Iterative-Macro/td-p/55565</a:t>
            </a:r>
            <a:endParaRPr lang="en-US" dirty="0"/>
          </a:p>
          <a:p>
            <a:r>
              <a:rPr lang="en-US" dirty="0">
                <a:hlinkClick r:id="rId6"/>
              </a:rPr>
              <a:t>https://community.alteryx.com/t5/Videos/Advanced-Macro-Development/td-p/43862</a:t>
            </a:r>
            <a:endParaRPr lang="en-US" dirty="0"/>
          </a:p>
          <a:p>
            <a:r>
              <a:rPr lang="en-US" dirty="0">
                <a:hlinkClick r:id="rId7"/>
              </a:rPr>
              <a:t>https://community.alteryx.com/t5/Videos/Build-Your-First-Batch-Macro/td-p/52900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4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67805AE-3859-414E-903D-64C23F8F5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07" t="690"/>
          <a:stretch/>
        </p:blipFill>
        <p:spPr>
          <a:xfrm>
            <a:off x="387143" y="-510340"/>
            <a:ext cx="11414539" cy="7878679"/>
          </a:xfrm>
          <a:prstGeom prst="rect">
            <a:avLst/>
          </a:prstGeom>
        </p:spPr>
      </p:pic>
      <p:sp>
        <p:nvSpPr>
          <p:cNvPr id="702" name="Content Placeholder 2"/>
          <p:cNvSpPr txBox="1">
            <a:spLocks noGrp="1"/>
          </p:cNvSpPr>
          <p:nvPr>
            <p:ph type="body" sz="half" idx="4294967295"/>
          </p:nvPr>
        </p:nvSpPr>
        <p:spPr>
          <a:xfrm>
            <a:off x="3717924" y="2930524"/>
            <a:ext cx="4752975" cy="996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Bef>
                <a:spcPts val="1200"/>
              </a:spcBef>
              <a:buNone/>
              <a:defRPr sz="3000">
                <a:solidFill>
                  <a:srgbClr val="00C08B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US" sz="3599" dirty="0">
                <a:solidFill>
                  <a:srgbClr val="00263E"/>
                </a:solidFill>
                <a:latin typeface="+mj-lt"/>
              </a:rPr>
              <a:t>Now Please Join Us For A Short Survey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BC7C5E17-0501-AE4F-82A5-80ADA2D03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136" y="4250019"/>
            <a:ext cx="1810551" cy="6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9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796B9AA-214B-F542-9944-182EB12CE8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8604" y="3414460"/>
            <a:ext cx="5892556" cy="1048628"/>
          </a:xfrm>
        </p:spPr>
        <p:txBody>
          <a:bodyPr/>
          <a:lstStyle/>
          <a:p>
            <a:r>
              <a:rPr lang="en-US" dirty="0"/>
              <a:t>See what Alteryx can do for you. </a:t>
            </a:r>
            <a:br>
              <a:rPr lang="en-US" dirty="0"/>
            </a:br>
            <a:r>
              <a:rPr lang="en-US" dirty="0"/>
              <a:t>Download a free trial of Alteryx today.</a:t>
            </a:r>
            <a:br>
              <a:rPr lang="en-US" dirty="0"/>
            </a:br>
            <a:r>
              <a:rPr lang="en-US" dirty="0" err="1"/>
              <a:t>alteryx.com</a:t>
            </a:r>
            <a:r>
              <a:rPr lang="en-US" dirty="0"/>
              <a:t>/trial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A33A21-D0AA-9B40-A09E-150CC4FDE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713" y="4424309"/>
            <a:ext cx="4245577" cy="378920"/>
          </a:xfrm>
        </p:spPr>
        <p:txBody>
          <a:bodyPr>
            <a:normAutofit/>
          </a:bodyPr>
          <a:lstStyle/>
          <a:p>
            <a:r>
              <a:rPr lang="en-US" dirty="0"/>
              <a:t>Jarrod </a:t>
            </a:r>
            <a:r>
              <a:rPr lang="en-US" dirty="0" err="1"/>
              <a:t>Thuener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55EA13-1F42-4545-9003-2DFE34C00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713" y="5053839"/>
            <a:ext cx="4245577" cy="37892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@Jarrod </a:t>
            </a:r>
            <a:r>
              <a:rPr lang="en-US" dirty="0"/>
              <a:t>on community 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jarrodthuener</a:t>
            </a:r>
            <a:r>
              <a:rPr lang="en-US" dirty="0"/>
              <a:t> on Twitter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21D141-AFC0-5343-A8F7-8627980BC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618" y="827693"/>
            <a:ext cx="1216846" cy="3687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23278F-C95D-464C-A60C-6C2A009EEF30}"/>
              </a:ext>
            </a:extLst>
          </p:cNvPr>
          <p:cNvSpPr/>
          <p:nvPr/>
        </p:nvSpPr>
        <p:spPr>
          <a:xfrm rot="16200000">
            <a:off x="-484633" y="945013"/>
            <a:ext cx="1143000" cy="173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9CB673-E7F6-EA40-9EA3-D2CEFB87295F}"/>
              </a:ext>
            </a:extLst>
          </p:cNvPr>
          <p:cNvSpPr txBox="1">
            <a:spLocks/>
          </p:cNvSpPr>
          <p:nvPr/>
        </p:nvSpPr>
        <p:spPr>
          <a:xfrm>
            <a:off x="5049424" y="2504847"/>
            <a:ext cx="10976065" cy="40869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38125" indent="-238125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2000" kern="1200">
                <a:solidFill>
                  <a:srgbClr val="00263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969963" indent="-1666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143000" indent="-1381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F1124930-7537-C540-B408-E71FA37A213C}"/>
              </a:ext>
            </a:extLst>
          </p:cNvPr>
          <p:cNvSpPr txBox="1">
            <a:spLocks/>
          </p:cNvSpPr>
          <p:nvPr/>
        </p:nvSpPr>
        <p:spPr>
          <a:xfrm>
            <a:off x="5049424" y="3428850"/>
            <a:ext cx="10976065" cy="4086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8125" indent="-238125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2000" kern="1200">
                <a:solidFill>
                  <a:srgbClr val="00263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969963" indent="-1666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143000" indent="-13811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4" y="1036637"/>
            <a:ext cx="5004930" cy="378086"/>
          </a:xfrm>
        </p:spPr>
        <p:txBody>
          <a:bodyPr/>
          <a:lstStyle/>
          <a:p>
            <a:r>
              <a:rPr lang="en-US" dirty="0"/>
              <a:t>In Workflow (Container is “Macro”)</a:t>
            </a:r>
          </a:p>
        </p:txBody>
      </p:sp>
      <p:pic>
        <p:nvPicPr>
          <p:cNvPr id="18" name="Content Placeholder 13">
            <a:extLst>
              <a:ext uri="{FF2B5EF4-FFF2-40B4-BE49-F238E27FC236}">
                <a16:creationId xmlns:a16="http://schemas.microsoft.com/office/drawing/2014/main" id="{82653256-0124-4D0C-A042-FE8CBDAD01A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5950" y="1462627"/>
            <a:ext cx="10514920" cy="3550789"/>
          </a:xfrm>
        </p:spPr>
      </p:pic>
    </p:spTree>
    <p:extLst>
      <p:ext uri="{BB962C8B-B14F-4D97-AF65-F5344CB8AC3E}">
        <p14:creationId xmlns:p14="http://schemas.microsoft.com/office/powerpoint/2010/main" val="156604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3" y="1036637"/>
            <a:ext cx="10438971" cy="378086"/>
          </a:xfrm>
        </p:spPr>
        <p:txBody>
          <a:bodyPr/>
          <a:lstStyle/>
          <a:p>
            <a:r>
              <a:rPr lang="en-US" dirty="0"/>
              <a:t>In Workflow (Container is “Macro”) - Copy/Paste to reuse – Change sample manually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58F2ECD-66E5-4616-B5FF-BB19A087A1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594881" y="1414723"/>
            <a:ext cx="6466494" cy="4642068"/>
          </a:xfrm>
        </p:spPr>
      </p:pic>
    </p:spTree>
    <p:extLst>
      <p:ext uri="{BB962C8B-B14F-4D97-AF65-F5344CB8AC3E}">
        <p14:creationId xmlns:p14="http://schemas.microsoft.com/office/powerpoint/2010/main" val="40546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3" y="1036637"/>
            <a:ext cx="10438971" cy="378086"/>
          </a:xfrm>
        </p:spPr>
        <p:txBody>
          <a:bodyPr/>
          <a:lstStyle/>
          <a:p>
            <a:r>
              <a:rPr lang="en-US" dirty="0"/>
              <a:t>As a Macro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0C984B-C6E7-4882-8189-93BCF8BAE19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040951" y="1414723"/>
            <a:ext cx="7657612" cy="4416045"/>
          </a:xfrm>
        </p:spPr>
      </p:pic>
    </p:spTree>
    <p:extLst>
      <p:ext uri="{BB962C8B-B14F-4D97-AF65-F5344CB8AC3E}">
        <p14:creationId xmlns:p14="http://schemas.microsoft.com/office/powerpoint/2010/main" val="5387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3" y="1036637"/>
            <a:ext cx="10438971" cy="378086"/>
          </a:xfrm>
        </p:spPr>
        <p:txBody>
          <a:bodyPr/>
          <a:lstStyle/>
          <a:p>
            <a:r>
              <a:rPr lang="en-US" dirty="0"/>
              <a:t>Macro Within the workflow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E89472-3B1E-434A-BD2A-A54B2F755F8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948632" y="2464503"/>
            <a:ext cx="7842250" cy="366370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370751-D1C6-49C4-BAFC-ED85D355E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39" y="1802423"/>
            <a:ext cx="2276793" cy="1324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976D7D-A368-42E6-A989-F2BCE39E91E7}"/>
              </a:ext>
            </a:extLst>
          </p:cNvPr>
          <p:cNvCxnSpPr/>
          <p:nvPr/>
        </p:nvCxnSpPr>
        <p:spPr bwMode="gray">
          <a:xfrm>
            <a:off x="3663132" y="3126583"/>
            <a:ext cx="1330899" cy="1278363"/>
          </a:xfrm>
          <a:prstGeom prst="straightConnector1">
            <a:avLst/>
          </a:prstGeom>
          <a:ln w="19050" cap="rnd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83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Macro – Group By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80291" y="1036636"/>
            <a:ext cx="9847385" cy="475641"/>
          </a:xfrm>
        </p:spPr>
        <p:txBody>
          <a:bodyPr/>
          <a:lstStyle/>
          <a:p>
            <a:r>
              <a:rPr lang="en-US" dirty="0"/>
              <a:t>Scenario: We want to pull different number of records </a:t>
            </a:r>
            <a:r>
              <a:rPr lang="en-US" u="sng" dirty="0"/>
              <a:t>per country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C8695-4CB4-40E2-9176-2CCBC51C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83" y="3429000"/>
            <a:ext cx="8819798" cy="248597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0F2A41-D994-4870-8D25-B19E89E0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187" y="1512277"/>
            <a:ext cx="8173591" cy="18290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57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Macro – Group By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4" y="856500"/>
            <a:ext cx="8245210" cy="378086"/>
          </a:xfrm>
        </p:spPr>
        <p:txBody>
          <a:bodyPr/>
          <a:lstStyle/>
          <a:p>
            <a:r>
              <a:rPr lang="en-US" dirty="0"/>
              <a:t>In Workflow – Copy and change sample size for each country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E46C12-BD5E-4B2C-9915-737B1B6F28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500165" y="1234585"/>
            <a:ext cx="6226817" cy="5530699"/>
          </a:xfrm>
        </p:spPr>
      </p:pic>
    </p:spTree>
    <p:extLst>
      <p:ext uri="{BB962C8B-B14F-4D97-AF65-F5344CB8AC3E}">
        <p14:creationId xmlns:p14="http://schemas.microsoft.com/office/powerpoint/2010/main" val="377878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3EE9-EEDF-4856-8787-D605DBBE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Macro – Group By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3F72D-D781-4AC2-80CA-D193724EE8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643" y="1036637"/>
            <a:ext cx="10438971" cy="378086"/>
          </a:xfrm>
        </p:spPr>
        <p:txBody>
          <a:bodyPr/>
          <a:lstStyle/>
          <a:p>
            <a:r>
              <a:rPr lang="en-US" dirty="0"/>
              <a:t>As a Macro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685DAF-A6E0-4B1E-A32C-60EF7EE3DB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183960" y="1414723"/>
            <a:ext cx="7288335" cy="4243984"/>
          </a:xfrm>
        </p:spPr>
      </p:pic>
    </p:spTree>
    <p:extLst>
      <p:ext uri="{BB962C8B-B14F-4D97-AF65-F5344CB8AC3E}">
        <p14:creationId xmlns:p14="http://schemas.microsoft.com/office/powerpoint/2010/main" val="43335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lteryx_white_16x9">
  <a:themeElements>
    <a:clrScheme name="Custom 36">
      <a:dk1>
        <a:srgbClr val="5B6670"/>
      </a:dk1>
      <a:lt1>
        <a:srgbClr val="FFFFFF"/>
      </a:lt1>
      <a:dk2>
        <a:srgbClr val="00263E"/>
      </a:dk2>
      <a:lt2>
        <a:srgbClr val="F2F2F2"/>
      </a:lt2>
      <a:accent1>
        <a:srgbClr val="1782C5"/>
      </a:accent1>
      <a:accent2>
        <a:srgbClr val="AA9767"/>
      </a:accent2>
      <a:accent3>
        <a:srgbClr val="00263E"/>
      </a:accent3>
      <a:accent4>
        <a:srgbClr val="00C08B"/>
      </a:accent4>
      <a:accent5>
        <a:srgbClr val="4A8B2C"/>
      </a:accent5>
      <a:accent6>
        <a:srgbClr val="5B6771"/>
      </a:accent6>
      <a:hlink>
        <a:srgbClr val="1782C5"/>
      </a:hlink>
      <a:folHlink>
        <a:srgbClr val="136CA6"/>
      </a:folHlink>
    </a:clrScheme>
    <a:fontScheme name="Custom 2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bg2">
              <a:lumMod val="90000"/>
            </a:schemeClr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spAutoFit/>
      </a:bodyPr>
      <a:lstStyle>
        <a:defPPr algn="l">
          <a:spcAft>
            <a:spcPts val="600"/>
          </a:spcAft>
          <a:defRPr dirty="0" smtClean="0"/>
        </a:defPPr>
      </a:lstStyle>
    </a:txDef>
  </a:objectDefaults>
  <a:extraClrSchemeLst/>
  <a:custClrLst>
    <a:custClr name="Mango_Tango">
      <a:srgbClr val="FF9E18"/>
    </a:custClr>
    <a:custClr name="Hot_Tamale">
      <a:srgbClr val="FF4713"/>
    </a:custClr>
    <a:custClr name="Morning_Fog">
      <a:srgbClr val="D8DFE1"/>
    </a:custClr>
  </a:custClrLst>
  <a:extLst>
    <a:ext uri="{05A4C25C-085E-4340-85A3-A5531E510DB2}">
      <thm15:themeFamily xmlns:thm15="http://schemas.microsoft.com/office/thememl/2012/main" name="Alteryx_PPT_Template_2021" id="{E2A89580-CC40-4630-84FF-8DED5283C032}" vid="{8A0522A7-165F-40F9-BEE4-83602D1D2B2F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Mango_Tango">
      <a:srgbClr val="FF9E18"/>
    </a:custClr>
    <a:custClr name="Hot_Tamale">
      <a:srgbClr val="FF4713"/>
    </a:custClr>
    <a:custClr name="Morning_Fog">
      <a:srgbClr val="D8DFE1"/>
    </a:custClr>
  </a:custClrLst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Mango_Tango">
      <a:srgbClr val="FF9E18"/>
    </a:custClr>
    <a:custClr name="Hot_Tamale">
      <a:srgbClr val="FF4713"/>
    </a:custClr>
    <a:custClr name="Morning_Fog">
      <a:srgbClr val="D8DFE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0148BEA761094C932C4DBA0AAA8AD5" ma:contentTypeVersion="11" ma:contentTypeDescription="Create a new document." ma:contentTypeScope="" ma:versionID="811f643745a0da1b936b03d125e900e6">
  <xsd:schema xmlns:xsd="http://www.w3.org/2001/XMLSchema" xmlns:xs="http://www.w3.org/2001/XMLSchema" xmlns:p="http://schemas.microsoft.com/office/2006/metadata/properties" xmlns:ns2="36d6a76c-6173-4108-9450-2a1fb5369720" xmlns:ns3="06dba507-aae7-4869-b672-43fb50368afd" targetNamespace="http://schemas.microsoft.com/office/2006/metadata/properties" ma:root="true" ma:fieldsID="8db3a645972d919a35d47cb48cc5a1a0" ns2:_="" ns3:_="">
    <xsd:import namespace="36d6a76c-6173-4108-9450-2a1fb5369720"/>
    <xsd:import namespace="06dba507-aae7-4869-b672-43fb50368a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6a76c-6173-4108-9450-2a1fb53697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dba507-aae7-4869-b672-43fb50368af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7A5440-ED7A-417F-9C5F-99AC06ED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71E2CA-24D0-4087-AB40-DDE32C1376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d6a76c-6173-4108-9450-2a1fb5369720"/>
    <ds:schemaRef ds:uri="06dba507-aae7-4869-b672-43fb50368a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12E067-152C-468C-BDD0-77102322D8C9}">
  <ds:schemaRefs>
    <ds:schemaRef ds:uri="http://purl.org/dc/elements/1.1/"/>
    <ds:schemaRef ds:uri="http://schemas.microsoft.com/office/2006/metadata/properties"/>
    <ds:schemaRef ds:uri="5ca20806-8183-4b03-997e-4d228571ca1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fdad88d-59d7-491b-b1f1-5afb507b604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Alteryx_PPT_Template_2021</Template>
  <TotalTime>9253</TotalTime>
  <Words>1283</Words>
  <Application>Microsoft Office PowerPoint</Application>
  <PresentationFormat>Custom</PresentationFormat>
  <Paragraphs>137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Segoe UI</vt:lpstr>
      <vt:lpstr>Segoe UI Light</vt:lpstr>
      <vt:lpstr>Segoe UI Semibold</vt:lpstr>
      <vt:lpstr>System Font Regular</vt:lpstr>
      <vt:lpstr>Alteryx_white_16x9</vt:lpstr>
      <vt:lpstr>Eenie Meenie Miney Macro</vt:lpstr>
      <vt:lpstr>What are the types of Macros?</vt:lpstr>
      <vt:lpstr>Standard Macro</vt:lpstr>
      <vt:lpstr>Standard Macro</vt:lpstr>
      <vt:lpstr>Standard Macro</vt:lpstr>
      <vt:lpstr>Standard Macro</vt:lpstr>
      <vt:lpstr>Batch Macro – Group By Problem</vt:lpstr>
      <vt:lpstr>Batch Macro – Group By Problem</vt:lpstr>
      <vt:lpstr>Batch Macro – Group By Problem</vt:lpstr>
      <vt:lpstr>Batch Macro – Group By Problem</vt:lpstr>
      <vt:lpstr>Batch Macro – Multi-Field Problem</vt:lpstr>
      <vt:lpstr>Batch Macro – Multi-Field Problem</vt:lpstr>
      <vt:lpstr>Batch Macro – Multi-Field Problem</vt:lpstr>
      <vt:lpstr>Batch Macro – Multi-Field Problem</vt:lpstr>
      <vt:lpstr>Iterative Macro – Next Closest Location</vt:lpstr>
      <vt:lpstr>Iterative Macro – Next Closest Location</vt:lpstr>
      <vt:lpstr>Iterative Macro – Next Closest Location</vt:lpstr>
      <vt:lpstr>Iterative Macro – Next Closest Location</vt:lpstr>
      <vt:lpstr>Summary – When to use</vt:lpstr>
      <vt:lpstr>Macro Usage Tips</vt:lpstr>
      <vt:lpstr>Additional Resources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Data to Discoveries  to Decisions — In Minutes</dc:title>
  <dc:subject/>
  <dc:creator>Natalia Vasquez</dc:creator>
  <cp:keywords/>
  <dc:description/>
  <cp:lastModifiedBy>Jarrod Thuener</cp:lastModifiedBy>
  <cp:revision>47</cp:revision>
  <cp:lastPrinted>2020-12-28T23:06:43Z</cp:lastPrinted>
  <dcterms:created xsi:type="dcterms:W3CDTF">2021-03-05T21:50:59Z</dcterms:created>
  <dcterms:modified xsi:type="dcterms:W3CDTF">2021-05-05T21:31:39Z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0x0101009E0148BEA761094C932C4DBA0AAA8AD5</vt:lpwstr>
  </property>
</Properties>
</file>